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97" r:id="rId2"/>
    <p:sldMasterId id="2147483753" r:id="rId3"/>
    <p:sldMasterId id="2147483769" r:id="rId4"/>
  </p:sldMasterIdLst>
  <p:notesMasterIdLst>
    <p:notesMasterId r:id="rId26"/>
  </p:notesMasterIdLst>
  <p:handoutMasterIdLst>
    <p:handoutMasterId r:id="rId27"/>
  </p:handoutMasterIdLst>
  <p:sldIdLst>
    <p:sldId id="406" r:id="rId5"/>
    <p:sldId id="276" r:id="rId6"/>
    <p:sldId id="263" r:id="rId7"/>
    <p:sldId id="359" r:id="rId8"/>
    <p:sldId id="523" r:id="rId9"/>
    <p:sldId id="360" r:id="rId10"/>
    <p:sldId id="15350" r:id="rId11"/>
    <p:sldId id="15330" r:id="rId12"/>
    <p:sldId id="410" r:id="rId13"/>
    <p:sldId id="412" r:id="rId14"/>
    <p:sldId id="414" r:id="rId15"/>
    <p:sldId id="415" r:id="rId16"/>
    <p:sldId id="418" r:id="rId17"/>
    <p:sldId id="420" r:id="rId18"/>
    <p:sldId id="421" r:id="rId19"/>
    <p:sldId id="422" r:id="rId20"/>
    <p:sldId id="423" r:id="rId21"/>
    <p:sldId id="425" r:id="rId22"/>
    <p:sldId id="426" r:id="rId23"/>
    <p:sldId id="429" r:id="rId24"/>
    <p:sldId id="417" r:id="rId25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2" autoAdjust="0"/>
    <p:restoredTop sz="86207" autoAdjust="0"/>
  </p:normalViewPr>
  <p:slideViewPr>
    <p:cSldViewPr snapToGrid="0">
      <p:cViewPr varScale="1">
        <p:scale>
          <a:sx n="132" d="100"/>
          <a:sy n="132" d="100"/>
        </p:scale>
        <p:origin x="1328" y="160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37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99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74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22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1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43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83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84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57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IBM Plex Sans" panose="020B0503050203000203" pitchFamily="34" charset="77"/>
              </a:rPr>
              <a:t>Used to create conversation flows between your apps and your users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machine learning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natural language understanding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integrated dialog tools</a:t>
            </a:r>
          </a:p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0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This is</a:t>
            </a:r>
            <a:r>
              <a:rPr lang="en-GB" baseline="0" dirty="0"/>
              <a:t> a common Watson Assistant architecture</a:t>
            </a:r>
          </a:p>
          <a:p>
            <a:endParaRPr lang="en-GB" baseline="0" dirty="0"/>
          </a:p>
          <a:p>
            <a:r>
              <a:rPr lang="en-GB" baseline="0" dirty="0"/>
              <a:t>- Application can use multiple UIs</a:t>
            </a:r>
          </a:p>
          <a:p>
            <a:r>
              <a:rPr lang="en-GB" baseline="0" dirty="0"/>
              <a:t>- FLOW of the conversation is controlled by Watson Assistant</a:t>
            </a:r>
          </a:p>
          <a:p>
            <a:r>
              <a:rPr lang="en-GB" baseline="0" dirty="0"/>
              <a:t>- INTERFACES to back-end systems when required </a:t>
            </a:r>
          </a:p>
          <a:p>
            <a:endParaRPr lang="en-GB" baseline="0" dirty="0"/>
          </a:p>
          <a:p>
            <a:r>
              <a:rPr lang="en-GB" baseline="0" dirty="0"/>
              <a:t>- We'll utilise this architecture, using:</a:t>
            </a:r>
          </a:p>
          <a:p>
            <a:r>
              <a:rPr lang="en-GB" baseline="0" dirty="0"/>
              <a:t>  - A web application &amp; Slack as our UIs, and </a:t>
            </a:r>
          </a:p>
          <a:p>
            <a:r>
              <a:rPr lang="en-GB" baseline="0" dirty="0"/>
              <a:t>  - Discovery, NLU &amp; IBM CFs to enhance our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C4898A-41A8-49D6-8E48-9D853EBFDD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470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We will use Watson Assistant and Watson Discovery to  </a:t>
            </a:r>
          </a:p>
          <a:p>
            <a:r>
              <a:rPr lang="en-GB" dirty="0"/>
              <a:t>  answer both short-</a:t>
            </a:r>
            <a:r>
              <a:rPr lang="en-GB" baseline="0" dirty="0"/>
              <a:t>tail and long-tail questions</a:t>
            </a:r>
          </a:p>
          <a:p>
            <a:endParaRPr lang="en-GB" baseline="0" dirty="0"/>
          </a:p>
          <a:p>
            <a:r>
              <a:rPr lang="en-GB" baseline="0" dirty="0"/>
              <a:t>- Short-tail questions are typically more PREDICTABLE and   </a:t>
            </a:r>
          </a:p>
          <a:p>
            <a:r>
              <a:rPr lang="en-GB" baseline="0" dirty="0"/>
              <a:t>  FREQUENT, and will be dealt with by Assistant</a:t>
            </a:r>
          </a:p>
          <a:p>
            <a:endParaRPr lang="en-GB" baseline="0" dirty="0"/>
          </a:p>
          <a:p>
            <a:r>
              <a:rPr lang="en-GB" baseline="0" dirty="0"/>
              <a:t>- Long-tail questions are typically more SPECIFC, and </a:t>
            </a:r>
          </a:p>
          <a:p>
            <a:r>
              <a:rPr lang="en-GB" baseline="0" dirty="0"/>
              <a:t>  retrieved from a KNOWLEDGE BASE, which we will do here </a:t>
            </a:r>
          </a:p>
          <a:p>
            <a:r>
              <a:rPr lang="en-GB" baseline="0" dirty="0"/>
              <a:t>  with Discovery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C4898A-41A8-49D6-8E48-9D853EBFDD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6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325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426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2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4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79007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88248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54014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75738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35501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1275766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98395059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6081268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6030918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27583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54325677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4861589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66170112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312769893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1307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238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7480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854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0331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83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0689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499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9752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486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84" y="274641"/>
            <a:ext cx="8528179" cy="24929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AF6EE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98582" y="4758614"/>
            <a:ext cx="95172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IBM Confidential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98583" y="811217"/>
            <a:ext cx="8527921" cy="39473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24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3739753" y="796925"/>
            <a:ext cx="6150769" cy="41005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buClrTx/>
              <a:defRPr sz="1425"/>
            </a:lvl1pPr>
            <a:lvl2pPr marL="419100" indent="-209550">
              <a:spcBef>
                <a:spcPts val="1688"/>
              </a:spcBef>
              <a:buClrTx/>
              <a:defRPr sz="1425"/>
            </a:lvl2pPr>
            <a:lvl3pPr marL="628650" indent="-209550">
              <a:spcBef>
                <a:spcPts val="1688"/>
              </a:spcBef>
              <a:buClrTx/>
              <a:defRPr sz="1425"/>
            </a:lvl3pPr>
            <a:lvl4pPr marL="838200" indent="-209550">
              <a:spcBef>
                <a:spcPts val="1688"/>
              </a:spcBef>
              <a:buClrTx/>
              <a:defRPr sz="1425"/>
            </a:lvl4pPr>
            <a:lvl5pPr marL="1047750" indent="-209550">
              <a:spcBef>
                <a:spcPts val="1688"/>
              </a:spcBef>
              <a:buClrTx/>
              <a:defRPr sz="14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7556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3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193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165616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28748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67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61703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01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902712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5676789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01011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fi-FI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76218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5103585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707828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35310706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67283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2320941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83055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046867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97888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2746513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22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453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72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348882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15562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175936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960046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7008603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848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1368701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fi-FI"/>
              <a:t>Lisää taulukko napsauttamalla kuvaketta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2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0286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2286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fi-FI"/>
              <a:t>Muokkaa tekstin perustyylejä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6304175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726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56615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2"/>
          </a:solidFill>
        </p:spPr>
        <p:txBody>
          <a:bodyPr vert="horz" lIns="142875" tIns="125730" rIns="142875" bIns="142875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2398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4114800" cy="1714500"/>
          </a:xfrm>
        </p:spPr>
        <p:txBody>
          <a:bodyPr>
            <a:noAutofit/>
          </a:bodyPr>
          <a:lstStyle>
            <a:lvl1pPr>
              <a:spcBef>
                <a:spcPts val="375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0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6858000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57" y="4886340"/>
            <a:ext cx="353824" cy="142877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75"/>
              </a:spcBef>
              <a:defRPr sz="125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284287" y="4933620"/>
            <a:ext cx="204924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5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5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467456" y="4980841"/>
            <a:ext cx="1840301" cy="13276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charset="0"/>
              </a:rPr>
              <a:t>Think 2018 /  November 1, 2018 / © 2018 IBM Corporation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 charset="0"/>
            </a:endParaRPr>
          </a:p>
          <a:p>
            <a:r>
              <a:rPr lang="en-US" sz="499" b="0" i="0" baseline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  </a:t>
            </a:r>
            <a:r>
              <a:rPr lang="en-US" sz="4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65282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285875"/>
            <a:ext cx="9144000" cy="3857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46672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24765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43375" cy="285750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71500" y="4937285"/>
            <a:ext cx="1695844" cy="137857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500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500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500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20 November 2019</a:t>
              </a:fld>
              <a:endParaRPr lang="en-US" sz="500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284286" y="4933620"/>
            <a:ext cx="204925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33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23" name="image2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00186" y="4815432"/>
            <a:ext cx="363838" cy="14598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228600" y="242818"/>
            <a:ext cx="5715000" cy="1339455"/>
          </a:xfrm>
          <a:prstGeom prst="rect">
            <a:avLst/>
          </a:prstGeom>
        </p:spPr>
        <p:txBody>
          <a:bodyPr lIns="45717" tIns="45717" rIns="45717" bIns="45717">
            <a:normAutofit/>
          </a:bodyPr>
          <a:lstStyle>
            <a:lvl1pPr>
              <a:defRPr sz="1406">
                <a:solidFill>
                  <a:srgbClr val="798088"/>
                </a:solidFill>
              </a:defRPr>
            </a:lvl1pPr>
            <a:lvl2pPr marL="287144" indent="-107144">
              <a:defRPr sz="1406">
                <a:solidFill>
                  <a:srgbClr val="798088"/>
                </a:solidFill>
              </a:defRPr>
            </a:lvl2pPr>
            <a:lvl3pPr marL="429110" indent="-120536">
              <a:defRPr sz="1406">
                <a:solidFill>
                  <a:srgbClr val="798088"/>
                </a:solidFill>
              </a:defRPr>
            </a:lvl3pPr>
            <a:lvl4pPr marL="574901" indent="-137755">
              <a:defRPr sz="1406">
                <a:solidFill>
                  <a:srgbClr val="798088"/>
                </a:solidFill>
              </a:defRPr>
            </a:lvl4pPr>
            <a:lvl5pPr marL="726433" indent="-160715">
              <a:defRPr sz="1406">
                <a:solidFill>
                  <a:srgbClr val="7980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50079563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316" y="213035"/>
            <a:ext cx="8470425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317" y="1200153"/>
            <a:ext cx="8470424" cy="339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9948" y="4807368"/>
            <a:ext cx="2965109" cy="273844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01302894-A134-AC4C-A538-B5EF7886A78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hape 94"/>
          <p:cNvSpPr/>
          <p:nvPr userDrawn="1"/>
        </p:nvSpPr>
        <p:spPr>
          <a:xfrm>
            <a:off x="3673405" y="4971493"/>
            <a:ext cx="1616228" cy="8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9143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9A9A9"/>
              </a:buClr>
              <a:buFont typeface="Arial"/>
              <a:buNone/>
              <a:defRPr sz="1400" spc="-28">
                <a:uFill>
                  <a:solidFill>
                    <a:srgbClr val="7A7A7A"/>
                  </a:solidFill>
                </a:uFill>
                <a:latin typeface="HelvNeue Light Italic for IBM"/>
                <a:ea typeface="HelvNeue Light Italic for IBM"/>
                <a:cs typeface="HelvNeue Light Italic for IBM"/>
                <a:sym typeface="HelvNeue Light Italic for IBM"/>
              </a:defRPr>
            </a:pPr>
            <a:r>
              <a:rPr 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Italic for IBM"/>
              </a:rPr>
              <a:t>IF and IBM Confidential</a:t>
            </a:r>
            <a:r>
              <a:rPr lang="zh-TW" alt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Italic for IBM"/>
              </a:rPr>
              <a:t> </a:t>
            </a:r>
            <a:r>
              <a:rPr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for IBM"/>
              </a:rPr>
              <a:t>©201</a:t>
            </a:r>
            <a:r>
              <a:rPr lang="en-US" sz="625" spc="-28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7A7A7A"/>
                  </a:solidFill>
                </a:uFill>
                <a:latin typeface="Arial" charset="0"/>
                <a:ea typeface="Arial" charset="0"/>
                <a:cs typeface="Arial" charset="0"/>
                <a:sym typeface="HelvNeue Light for IBM"/>
              </a:rPr>
              <a:t>7</a:t>
            </a:r>
            <a:endParaRPr sz="625" spc="-28" dirty="0">
              <a:solidFill>
                <a:schemeClr val="bg1">
                  <a:lumMod val="75000"/>
                </a:schemeClr>
              </a:solidFill>
              <a:uFill>
                <a:solidFill>
                  <a:srgbClr val="7A7A7A"/>
                </a:solidFill>
              </a:uFill>
              <a:latin typeface="Arial" charset="0"/>
              <a:ea typeface="Arial" charset="0"/>
              <a:cs typeface="Arial" charset="0"/>
              <a:sym typeface="HelvNeue Light for IBM"/>
            </a:endParaRPr>
          </a:p>
        </p:txBody>
      </p:sp>
    </p:spTree>
    <p:extLst>
      <p:ext uri="{BB962C8B-B14F-4D97-AF65-F5344CB8AC3E}">
        <p14:creationId xmlns:p14="http://schemas.microsoft.com/office/powerpoint/2010/main" val="27757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571500" y="4937285"/>
            <a:ext cx="1695844" cy="137857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500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5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500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500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20 November 2019</a:t>
              </a:fld>
              <a:endParaRPr lang="en-US" sz="500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6" y="4933620"/>
            <a:ext cx="204925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6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285750" y="1285875"/>
            <a:ext cx="4114800" cy="3286125"/>
          </a:xfrm>
        </p:spPr>
        <p:txBody>
          <a:bodyPr tIns="0"/>
          <a:lstStyle>
            <a:lvl1pPr marL="4458891" indent="-445770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4743450" y="1285875"/>
            <a:ext cx="4114800" cy="3286125"/>
          </a:xfrm>
        </p:spPr>
        <p:txBody>
          <a:bodyPr tIns="0"/>
          <a:lstStyle>
            <a:lvl1pPr marL="4458891" indent="-445770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428625"/>
            <a:ext cx="771525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5875"/>
            <a:ext cx="185737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4572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2286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143125" cy="3286125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71950" cy="285750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1536423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2286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858000" y="0"/>
            <a:ext cx="2286000" cy="51435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72000"/>
            <a:ext cx="1885951" cy="30289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71500" y="4937285"/>
            <a:ext cx="1695844" cy="137857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50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50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50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50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50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20 November 2019</a:t>
              </a:fld>
              <a:endParaRPr lang="en-US" sz="50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284286" y="4933620"/>
            <a:ext cx="204925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46672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24765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9604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75229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84286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743450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4322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6" y="4886335"/>
            <a:ext cx="353822" cy="142875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4286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743450" y="1285875"/>
            <a:ext cx="41148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58163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205" y="2188845"/>
            <a:ext cx="141446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569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85876"/>
            <a:ext cx="9144000" cy="3857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284286" y="4589145"/>
            <a:ext cx="4114800" cy="285750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4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20 November 2019</a:t>
              </a:fld>
              <a:endParaRPr lang="en-US" sz="4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284287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6"/>
            <a:ext cx="353824" cy="1428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85750" y="428626"/>
            <a:ext cx="8572500" cy="714375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70099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72000"/>
            <a:ext cx="1885951" cy="30289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466725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24765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858000" y="1285875"/>
            <a:ext cx="2000250" cy="3286125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5715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4886335"/>
            <a:ext cx="353824" cy="142875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72000"/>
            <a:ext cx="1885950" cy="302895"/>
          </a:xfrm>
        </p:spPr>
        <p:txBody>
          <a:bodyPr tIns="0" anchor="b"/>
          <a:lstStyle>
            <a:lvl1pPr>
              <a:defRPr sz="5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6231716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"/>
            <a:ext cx="9144000" cy="1285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428627"/>
            <a:ext cx="771525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2" y="1285876"/>
            <a:ext cx="4143375" cy="328612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4572000" y="1285876"/>
            <a:ext cx="4286250" cy="328612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t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71950" cy="285750"/>
          </a:xfrm>
        </p:spPr>
        <p:txBody>
          <a:bodyPr tIns="0" anchor="b"/>
          <a:lstStyle>
            <a:lvl1pPr>
              <a:defRPr sz="5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625"/>
            </a:lvl2pPr>
            <a:lvl3pPr>
              <a:defRPr sz="625"/>
            </a:lvl3pPr>
            <a:lvl4pPr>
              <a:defRPr sz="625"/>
            </a:lvl4pPr>
            <a:lvl5pPr>
              <a:defRPr sz="625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331403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41686"/>
            <a:ext cx="7488238" cy="377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3850" y="519114"/>
            <a:ext cx="7488238" cy="540544"/>
          </a:xfrm>
        </p:spPr>
        <p:txBody>
          <a:bodyPr/>
          <a:lstStyle>
            <a:lvl1pPr marL="0" indent="0">
              <a:buFontTx/>
              <a:buNone/>
              <a:defRPr sz="135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58DCC4-30B9-493D-AA83-E6628174FD15}" type="datetime1">
              <a:rPr lang="en-US" noProof="0" smtClean="0"/>
              <a:t>11/20/19</a:t>
            </a:fld>
            <a:endParaRPr lang="en-US" noProof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9401" y="583326"/>
            <a:ext cx="756000" cy="2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270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B9C6E-A4CE-4F53-A2D3-01B7CEC32E2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292C2-A41E-403A-B869-4C3942456432}" type="datetime3">
              <a:rPr lang="zh-CN" altLang="en-US">
                <a:solidFill>
                  <a:srgbClr val="000000"/>
                </a:solidFill>
              </a:rPr>
              <a:pPr>
                <a:defRPr/>
              </a:pPr>
              <a:t>2019年11月20日星期三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8814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182914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612841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095375" y="123825"/>
            <a:ext cx="6953250" cy="3452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583042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565650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006328" y="-23812"/>
            <a:ext cx="7436644" cy="495776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19125" y="357187"/>
            <a:ext cx="3833813" cy="2081213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813" cy="21478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/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/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/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/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243957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686573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023612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3739753" y="796925"/>
            <a:ext cx="6150769" cy="41005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buClrTx/>
              <a:defRPr sz="1425"/>
            </a:lvl1pPr>
            <a:lvl2pPr marL="419100" indent="-209550">
              <a:spcBef>
                <a:spcPts val="1688"/>
              </a:spcBef>
              <a:buClrTx/>
              <a:defRPr sz="1425"/>
            </a:lvl2pPr>
            <a:lvl3pPr marL="628650" indent="-209550">
              <a:spcBef>
                <a:spcPts val="1688"/>
              </a:spcBef>
              <a:buClrTx/>
              <a:defRPr sz="1425"/>
            </a:lvl3pPr>
            <a:lvl4pPr marL="838200" indent="-209550">
              <a:spcBef>
                <a:spcPts val="1688"/>
              </a:spcBef>
              <a:buClrTx/>
              <a:defRPr sz="1425"/>
            </a:lvl4pPr>
            <a:lvl5pPr marL="1047750" indent="-209550">
              <a:spcBef>
                <a:spcPts val="1688"/>
              </a:spcBef>
              <a:buClrTx/>
              <a:defRPr sz="14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61907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62587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5734050" y="2576513"/>
            <a:ext cx="3128963" cy="20859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5743575" y="357188"/>
            <a:ext cx="3114675" cy="20764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652463" y="-96838"/>
            <a:ext cx="7524750" cy="501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9162063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5350" y="3357563"/>
            <a:ext cx="7358063" cy="2872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5350" y="2243842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6764400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-484342"/>
            <a:ext cx="10972800" cy="731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663542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9584581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lIns="101600" tIns="101600" rIns="101600" bIns="101600"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lIns="101600" tIns="101600" rIns="101600" bIns="10160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2025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7" y="4905375"/>
            <a:ext cx="330219" cy="329834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9057718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lIns="0" tIns="0" rIns="0" bIns="0" anchor="t"/>
          <a:lstStyle>
            <a:lvl1pPr algn="l" defTabSz="457188">
              <a:lnSpc>
                <a:spcPct val="90000"/>
              </a:lnSpc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00600" y="192024"/>
            <a:ext cx="4114800" cy="4500246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457188">
              <a:spcBef>
                <a:spcPts val="1050"/>
              </a:spcBef>
              <a:buClrTx/>
              <a:buSzTx/>
              <a:buNone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73034" indent="-173034" defTabSz="457188">
              <a:spcBef>
                <a:spcPts val="1050"/>
              </a:spcBef>
              <a:buClrTx/>
              <a:buSzPct val="100000"/>
              <a:buChar char="–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284949" indent="-173034" defTabSz="457188">
              <a:spcBef>
                <a:spcPts val="1050"/>
              </a:spcBef>
              <a:buClrTx/>
              <a:buSzPct val="100000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396865" indent="-168271" defTabSz="457188">
              <a:spcBef>
                <a:spcPts val="1050"/>
              </a:spcBef>
              <a:buClrTx/>
              <a:buSzPct val="100000"/>
              <a:buChar char="–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488144" indent="-173034" defTabSz="457188">
              <a:spcBef>
                <a:spcPts val="1050"/>
              </a:spcBef>
              <a:buClrTx/>
              <a:buSzPct val="100000"/>
              <a:buChar char="»"/>
              <a:defRPr sz="1350">
                <a:latin typeface="IBM Plex Sans"/>
                <a:ea typeface="IBM Plex Sans"/>
                <a:cs typeface="IBM Plex Sans"/>
                <a:sym typeface="IBM Plex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2808" y="4853510"/>
            <a:ext cx="102592" cy="83100"/>
          </a:xfrm>
          <a:prstGeom prst="rect">
            <a:avLst/>
          </a:prstGeom>
        </p:spPr>
        <p:txBody>
          <a:bodyPr lIns="0" tIns="0" rIns="0" bIns="0" anchor="ctr"/>
          <a:lstStyle>
            <a:lvl1pPr algn="r" defTabSz="514350">
              <a:defRPr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720938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88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52531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878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62.xml"/><Relationship Id="rId42" Type="http://schemas.openxmlformats.org/officeDocument/2006/relationships/slideLayout" Target="../slideLayouts/slideLayout70.xml"/><Relationship Id="rId47" Type="http://schemas.openxmlformats.org/officeDocument/2006/relationships/slideLayout" Target="../slideLayouts/slideLayout75.xml"/><Relationship Id="rId50" Type="http://schemas.openxmlformats.org/officeDocument/2006/relationships/slideLayout" Target="../slideLayouts/slideLayout78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65.xml"/><Relationship Id="rId40" Type="http://schemas.openxmlformats.org/officeDocument/2006/relationships/slideLayout" Target="../slideLayouts/slideLayout68.xml"/><Relationship Id="rId45" Type="http://schemas.openxmlformats.org/officeDocument/2006/relationships/slideLayout" Target="../slideLayouts/slideLayout73.xml"/><Relationship Id="rId53" Type="http://schemas.openxmlformats.org/officeDocument/2006/relationships/slideLayout" Target="../slideLayouts/slideLayout81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4" Type="http://schemas.openxmlformats.org/officeDocument/2006/relationships/slideLayout" Target="../slideLayouts/slideLayout72.xml"/><Relationship Id="rId52" Type="http://schemas.openxmlformats.org/officeDocument/2006/relationships/slideLayout" Target="../slideLayouts/slideLayout80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63.xml"/><Relationship Id="rId43" Type="http://schemas.openxmlformats.org/officeDocument/2006/relationships/slideLayout" Target="../slideLayouts/slideLayout71.xml"/><Relationship Id="rId48" Type="http://schemas.openxmlformats.org/officeDocument/2006/relationships/slideLayout" Target="../slideLayouts/slideLayout76.xml"/><Relationship Id="rId8" Type="http://schemas.openxmlformats.org/officeDocument/2006/relationships/slideLayout" Target="../slideLayouts/slideLayout36.xml"/><Relationship Id="rId51" Type="http://schemas.openxmlformats.org/officeDocument/2006/relationships/slideLayout" Target="../slideLayouts/slideLayout79.xml"/><Relationship Id="rId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66.xml"/><Relationship Id="rId4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48.xml"/><Relationship Id="rId41" Type="http://schemas.openxmlformats.org/officeDocument/2006/relationships/slideLayout" Target="../slideLayouts/slideLayout69.xml"/><Relationship Id="rId54" Type="http://schemas.openxmlformats.org/officeDocument/2006/relationships/slideLayout" Target="../slideLayouts/slideLayout8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64.xml"/><Relationship Id="rId49" Type="http://schemas.openxmlformats.org/officeDocument/2006/relationships/slideLayout" Target="../slideLayouts/slideLayout7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  <p:sldLayoutId id="2147483768" r:id="rId2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i-FI" noProof="0"/>
              <a:t>Muokkaa ots. perustyyl. napsautt.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i-FI" noProof="0"/>
              <a:t>Muokkaa tekstin perustyylejä napsauttamalla
toinen taso
kolmas taso
neljäs taso
viides taso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B1B7D13F-0CD0-574F-B137-2846670E2BA6}" type="slidenum">
              <a:rPr lang="fi-FI" smtClean="0"/>
              <a:t>‹#›</a:t>
            </a:fld>
            <a:endParaRPr lang="fi-FI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3419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</p:sldLayoutIdLst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7" y="4905375"/>
            <a:ext cx="227626" cy="22724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4134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857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714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571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429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286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143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000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6858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9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ibm.com/cloud" TargetMode="Externa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i-hautojarvi/Watson-Assistant-Lab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4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1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png"/><Relationship Id="rId9" Type="http://schemas.openxmlformats.org/officeDocument/2006/relationships/image" Target="../media/image3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6" Type="http://schemas.openxmlformats.org/officeDocument/2006/relationships/hyperlink" Target="https://www.ibm.com/case-studies/op-financial-group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292588" y="2739622"/>
            <a:ext cx="6558824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21.11.2019</a:t>
            </a: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690" y="523370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0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BF9D5-A882-7B4C-BFDC-4DC00ED14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25" y="232444"/>
            <a:ext cx="1317654" cy="1293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1082476" y="893755"/>
            <a:ext cx="761260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Setup a Watson Assistant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a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skill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2200" dirty="0">
                <a:latin typeface="IBM Plex Sans" panose="020B0503050203000203" pitchFamily="34" charset="77"/>
              </a:rPr>
              <a:t>,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200" i="1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a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dialog</a:t>
            </a:r>
            <a:r>
              <a:rPr lang="en-US" sz="2200" dirty="0">
                <a:solidFill>
                  <a:srgbClr val="00B0F0"/>
                </a:solidFill>
                <a:latin typeface="IBM Plex Sans" panose="020B0503050203000203" pitchFamily="34" charset="77"/>
              </a:rPr>
              <a:t> </a:t>
            </a:r>
            <a:r>
              <a:rPr lang="en-US" sz="2200" dirty="0">
                <a:latin typeface="IBM Plex Sans" panose="020B0503050203000203" pitchFamily="34" charset="77"/>
              </a:rPr>
              <a:t>tree utilising both intents and 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latin typeface="IBM Plex Sans" panose="020B0503050203000203" pitchFamily="34" charset="77"/>
              </a:rPr>
              <a:t>Test your chatbot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latin typeface="IBM Plex Sans" panose="020B0503050203000203" pitchFamily="34" charset="77"/>
              </a:rPr>
              <a:t>Adding rich content: </a:t>
            </a:r>
            <a:r>
              <a:rPr lang="en-GB" sz="2200" i="1" dirty="0">
                <a:latin typeface="IBM Plex Sans" panose="020B0503050203000203" pitchFamily="34" charset="77"/>
              </a:rPr>
              <a:t>sending images</a:t>
            </a:r>
            <a:endParaRPr lang="en-US" sz="2200" i="1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503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Intents and Entities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916435"/>
            <a:ext cx="806980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800" dirty="0">
                <a:latin typeface="IBM Plex Sans" panose="020B0503050203000203" pitchFamily="34" charset="77"/>
              </a:rPr>
              <a:t> are a purpose or goal expressed by a user’s input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recognise user’s intent =&gt; choose the correct dialog flow /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provide Watson Assistant with multiple examples (train)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  <a:r>
              <a:rPr lang="en-US" sz="1800" dirty="0">
                <a:latin typeface="IBM Plex Sans" panose="020B0503050203000203" pitchFamily="34" charset="77"/>
              </a:rPr>
              <a:t> represent a class of object or a data type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can be used to trigger different responses, even for same intent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In our labs: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intents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newphone</a:t>
            </a:r>
            <a:r>
              <a:rPr lang="en-US" sz="1400" dirty="0">
                <a:latin typeface="IBM Plex Sans" panose="020B0503050203000203" pitchFamily="34" charset="77"/>
              </a:rPr>
              <a:t> (‘I want to get a new phone’, ‘I’d like advice on a new mobile’,…)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positive</a:t>
            </a:r>
            <a:r>
              <a:rPr lang="en-US" sz="1400" dirty="0">
                <a:latin typeface="IBM Plex Sans" panose="020B0503050203000203" pitchFamily="34" charset="77"/>
              </a:rPr>
              <a:t> (‘I like my Galaxy’, ‘I love my phone’,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negative</a:t>
            </a:r>
            <a:r>
              <a:rPr lang="en-US" sz="1400" dirty="0">
                <a:latin typeface="IBM Plex Sans" panose="020B0503050203000203" pitchFamily="34" charset="77"/>
              </a:rPr>
              <a:t> (‘I don’t like my iPhone’, ‘I hate my mobile’, …)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entities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brand</a:t>
            </a:r>
            <a:r>
              <a:rPr lang="en-US" sz="1400" dirty="0">
                <a:latin typeface="IBM Plex Sans" panose="020B0503050203000203" pitchFamily="34" charset="77"/>
              </a:rPr>
              <a:t> (Apple, Samsung, HTC,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attribute</a:t>
            </a:r>
            <a:r>
              <a:rPr lang="en-US" sz="1400" dirty="0">
                <a:latin typeface="IBM Plex Sans" panose="020B0503050203000203" pitchFamily="34" charset="77"/>
              </a:rPr>
              <a:t> (style, battery, …)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912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Dialog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24854" y="988516"/>
            <a:ext cx="62525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Defines the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flow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of your conversation in the form of a logic tree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Each node of the tree has a condition that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it, based on user input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Uses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and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Interacts with the user and provides a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chemeClr val="tx2"/>
                </a:solidFill>
                <a:latin typeface="IBM Plex Sans" panose="020B0503050203000203" pitchFamily="34" charset="77"/>
              </a:rPr>
              <a:t>text, images, options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EDA3736-1B6D-A448-8BEB-644795F7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03" y="0"/>
            <a:ext cx="27245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3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2: Chatbot Integrations</a:t>
            </a:r>
          </a:p>
          <a:p>
            <a:pPr algn="ctr"/>
            <a:endParaRPr lang="en-US" sz="3600" b="1" dirty="0">
              <a:solidFill>
                <a:schemeClr val="tx2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799" y="1265193"/>
            <a:ext cx="7860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Use Watson Assistant </a:t>
            </a:r>
            <a:r>
              <a:rPr lang="en-GB" sz="2400" i="1" dirty="0">
                <a:latin typeface="IBM Plex Sans" panose="020B0503050203000203" pitchFamily="34" charset="77"/>
              </a:rPr>
              <a:t>integrations </a:t>
            </a:r>
            <a:r>
              <a:rPr lang="en-GB" sz="2400" dirty="0">
                <a:latin typeface="IBM Plex Sans" panose="020B0503050203000203" pitchFamily="34" charset="77"/>
              </a:rPr>
              <a:t>to access your chatbot using:</a:t>
            </a:r>
            <a:endParaRPr lang="en-GB" sz="2400" i="1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2400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a web-hosted chat widget you can use for testing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a live, publicly available web-hosted version of your chatbot</a:t>
            </a:r>
            <a:endParaRPr lang="en-US" sz="24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488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47163" y="953505"/>
            <a:ext cx="76496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latin typeface="IBM Plex Sans" panose="020B0503050203000203" pitchFamily="34" charset="77"/>
              </a:rPr>
              <a:t>Create an </a:t>
            </a:r>
            <a:r>
              <a:rPr lang="en-GB" sz="2800" b="1" dirty="0">
                <a:latin typeface="IBM Plex Sans" panose="020B0503050203000203" pitchFamily="34" charset="77"/>
              </a:rPr>
              <a:t>Assistant</a:t>
            </a:r>
            <a:r>
              <a:rPr lang="en-GB" sz="2800" dirty="0">
                <a:latin typeface="IBM Plex Sans" panose="020B0503050203000203" pitchFamily="34" charset="77"/>
              </a:rPr>
              <a:t> for your skill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2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latin typeface="IBM Plex Sans" panose="020B0503050203000203" pitchFamily="34" charset="77"/>
              </a:rPr>
              <a:t>Create a </a:t>
            </a:r>
            <a:r>
              <a:rPr lang="en-GB" sz="2800" b="1" dirty="0">
                <a:latin typeface="IBM Plex Sans" panose="020B0503050203000203" pitchFamily="34" charset="77"/>
              </a:rPr>
              <a:t>Preview Link</a:t>
            </a:r>
            <a:r>
              <a:rPr lang="en-GB" sz="2800" dirty="0">
                <a:latin typeface="IBM Plex Sans" panose="020B0503050203000203" pitchFamily="34" charset="77"/>
              </a:rPr>
              <a:t>: a web widget to test your chatbot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GB" sz="2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latin typeface="IBM Plex Sans" panose="020B0503050203000203" pitchFamily="34" charset="77"/>
              </a:rPr>
              <a:t>Setup a live </a:t>
            </a:r>
            <a:r>
              <a:rPr lang="en-GB" sz="2800" b="1" dirty="0">
                <a:latin typeface="IBM Plex Sans" panose="020B0503050203000203" pitchFamily="34" charset="77"/>
              </a:rPr>
              <a:t>web-hosted chatbot</a:t>
            </a:r>
            <a:endParaRPr lang="en-US" sz="2400" b="1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999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Integrations &amp; Assistants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1040002"/>
            <a:ext cx="80698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An </a:t>
            </a:r>
            <a:r>
              <a:rPr lang="en-GB" b="1" dirty="0">
                <a:latin typeface="IBM Plex Sans" panose="020B0503050203000203" pitchFamily="34" charset="77"/>
              </a:rPr>
              <a:t>assistant</a:t>
            </a:r>
            <a:r>
              <a:rPr lang="en-GB" dirty="0">
                <a:latin typeface="IBM Plex Sans" panose="020B0503050203000203" pitchFamily="34" charset="77"/>
              </a:rPr>
              <a:t> is the user-facing component that manages the flow of information between your skills and your end-users 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Assistants allow you to create </a:t>
            </a:r>
            <a:r>
              <a:rPr lang="en-GB" b="1" dirty="0">
                <a:latin typeface="IBM Plex Sans" panose="020B0503050203000203" pitchFamily="34" charset="77"/>
              </a:rPr>
              <a:t>integrations</a:t>
            </a:r>
            <a:r>
              <a:rPr lang="en-GB" dirty="0">
                <a:latin typeface="IBM Plex Sans" panose="020B0503050203000203" pitchFamily="34" charset="77"/>
              </a:rPr>
              <a:t> that publish your chatbot to the channels where your users go for help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i="1" dirty="0">
                <a:latin typeface="IBM Plex Sans" panose="020B0503050203000203" pitchFamily="34" charset="77"/>
              </a:rPr>
              <a:t>e.g. Slack, Facebook Messenger, </a:t>
            </a:r>
            <a:r>
              <a:rPr lang="en-GB" i="1" dirty="0" err="1">
                <a:latin typeface="IBM Plex Sans" panose="020B0503050203000203" pitchFamily="34" charset="77"/>
              </a:rPr>
              <a:t>Wordpress</a:t>
            </a:r>
            <a:endParaRPr lang="en-US" sz="1800" i="1" dirty="0">
              <a:latin typeface="IBM Plex Sans" panose="020B0503050203000203" pitchFamily="34" charset="77"/>
            </a:endParaRP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48CD429-B8D7-F447-AB20-2438F45A2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08" y="3109930"/>
            <a:ext cx="7117492" cy="20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97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3: Understanding User Sentiment - Integrating Watson Natural Language Understanding</a:t>
            </a:r>
            <a:endParaRPr lang="en-US" sz="2400" b="1" dirty="0">
              <a:solidFill>
                <a:schemeClr val="tx2"/>
              </a:solidFill>
              <a:latin typeface="IBM Plex Sans" panose="020B0503050203000203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259" y="1006661"/>
            <a:ext cx="730065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Extend your chatbot to provide a new function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Allow the user to submit a review of a phone and respond based on user sentiment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Use Watson Assistant </a:t>
            </a:r>
            <a:r>
              <a:rPr lang="en-US" sz="1800" b="1" i="1" dirty="0">
                <a:latin typeface="IBM Plex Sans" panose="020B0503050203000203" pitchFamily="34" charset="77"/>
              </a:rPr>
              <a:t>option</a:t>
            </a:r>
            <a:r>
              <a:rPr lang="en-US" sz="1800" i="1" dirty="0">
                <a:latin typeface="IBM Plex Sans" panose="020B0503050203000203" pitchFamily="34" charset="77"/>
              </a:rPr>
              <a:t> response to prompt the user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Introduce </a:t>
            </a:r>
            <a:r>
              <a:rPr lang="en-US" b="1" i="1" dirty="0">
                <a:latin typeface="IBM Plex Sans" panose="020B0503050203000203" pitchFamily="34" charset="77"/>
              </a:rPr>
              <a:t>Watson Natural Language Understanding (NLU)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Sentiment analysis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Emotion analysis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Extracting entities, keywords and concepts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i="1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Use </a:t>
            </a:r>
            <a:r>
              <a:rPr lang="en-US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IBM Cloud Functions 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to integrate Watson NLU into your chatbot</a:t>
            </a: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B2335-5F53-524C-B87D-9BB85ADA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913" y="2747148"/>
            <a:ext cx="1087672" cy="10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29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38625" y="1089429"/>
            <a:ext cx="764186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Introduction to </a:t>
            </a:r>
            <a:r>
              <a:rPr lang="en-GB" sz="2400" b="1" i="1" dirty="0">
                <a:latin typeface="IBM Plex Sans" panose="020B0503050203000203" pitchFamily="34" charset="77"/>
              </a:rPr>
              <a:t>Watson NLU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Setup an IBM Watson NLU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Create </a:t>
            </a:r>
            <a:r>
              <a:rPr lang="en-GB" sz="2400" b="1" i="1" dirty="0">
                <a:latin typeface="IBM Plex Sans" panose="020B0503050203000203" pitchFamily="34" charset="77"/>
              </a:rPr>
              <a:t>Sentiment Analysis </a:t>
            </a:r>
            <a:r>
              <a:rPr lang="en-GB" sz="2400" dirty="0">
                <a:latin typeface="IBM Plex Sans" panose="020B0503050203000203" pitchFamily="34" charset="77"/>
              </a:rPr>
              <a:t>IBM Cloud Function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Setup Watson Assistant to use </a:t>
            </a:r>
            <a:r>
              <a:rPr lang="en-GB" sz="2400" b="1" i="1" dirty="0">
                <a:latin typeface="IBM Plex Sans" panose="020B0503050203000203" pitchFamily="34" charset="77"/>
              </a:rPr>
              <a:t>IBM Cloud Functions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IBM Plex Sans" panose="020B0503050203000203" pitchFamily="34" charset="77"/>
              </a:rPr>
              <a:t>Create </a:t>
            </a:r>
            <a:r>
              <a:rPr lang="en-GB" sz="2400" b="1" i="1" dirty="0">
                <a:latin typeface="IBM Plex Sans" panose="020B0503050203000203" pitchFamily="34" charset="77"/>
              </a:rPr>
              <a:t>Submit Review </a:t>
            </a:r>
            <a:r>
              <a:rPr lang="en-GB" sz="2400" dirty="0">
                <a:latin typeface="IBM Plex Sans" panose="020B0503050203000203" pitchFamily="34" charset="77"/>
              </a:rPr>
              <a:t>intent and dialog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822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Watson Natural Language Understanding</a:t>
            </a:r>
            <a:endParaRPr lang="en-US" sz="32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768A3-45DA-0A4F-810A-9989AEAA5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72" y="3734733"/>
            <a:ext cx="6152966" cy="1408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EEF17-5908-834B-B101-3256EFA78AA7}"/>
              </a:ext>
            </a:extLst>
          </p:cNvPr>
          <p:cNvSpPr txBox="1"/>
          <p:nvPr/>
        </p:nvSpPr>
        <p:spPr>
          <a:xfrm>
            <a:off x="524654" y="692779"/>
            <a:ext cx="806980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Easy to use semantic </a:t>
            </a: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text analysis 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service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Uncovers insights from structured and unstructured data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  <a:latin typeface="IBM Plex Sans" panose="020B0503050203000203" pitchFamily="34" charset="77"/>
              </a:rPr>
              <a:t>extracts </a:t>
            </a:r>
            <a:r>
              <a:rPr lang="en-US" sz="1400" b="1" dirty="0">
                <a:solidFill>
                  <a:schemeClr val="tx2"/>
                </a:solidFill>
                <a:latin typeface="IBM Plex Sans" panose="020B0503050203000203" pitchFamily="34" charset="77"/>
              </a:rPr>
              <a:t>metadata</a:t>
            </a:r>
            <a:r>
              <a:rPr lang="en-US" sz="1400" dirty="0">
                <a:solidFill>
                  <a:schemeClr val="tx2"/>
                </a:solidFill>
                <a:latin typeface="IBM Plex Sans" panose="020B0503050203000203" pitchFamily="34" charset="77"/>
              </a:rPr>
              <a:t> from content such as </a:t>
            </a:r>
            <a:r>
              <a:rPr lang="en-US" sz="1400" i="1" dirty="0">
                <a:solidFill>
                  <a:schemeClr val="tx2"/>
                </a:solidFill>
                <a:latin typeface="IBM Plex Sans" panose="020B0503050203000203" pitchFamily="34" charset="77"/>
              </a:rPr>
              <a:t>concepts</a:t>
            </a:r>
            <a:r>
              <a:rPr lang="en-US" sz="1400" dirty="0">
                <a:solidFill>
                  <a:schemeClr val="tx2"/>
                </a:solidFill>
                <a:latin typeface="IBM Plex Sans" panose="020B0503050203000203" pitchFamily="34" charset="77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IBM Plex Sans" panose="020B0503050203000203" pitchFamily="34" charset="77"/>
              </a:rPr>
              <a:t>entities</a:t>
            </a:r>
            <a:r>
              <a:rPr lang="en-US" sz="1400" dirty="0">
                <a:solidFill>
                  <a:schemeClr val="tx2"/>
                </a:solidFill>
                <a:latin typeface="IBM Plex Sans" panose="020B0503050203000203" pitchFamily="34" charset="77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IBM Plex Sans" panose="020B0503050203000203" pitchFamily="34" charset="77"/>
              </a:rPr>
              <a:t>keywords</a:t>
            </a:r>
            <a:r>
              <a:rPr lang="en-US" sz="1400" dirty="0">
                <a:solidFill>
                  <a:schemeClr val="tx2"/>
                </a:solidFill>
                <a:latin typeface="IBM Plex Sans" panose="020B0503050203000203" pitchFamily="34" charset="77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IBM Plex Sans" panose="020B0503050203000203" pitchFamily="34" charset="77"/>
              </a:rPr>
              <a:t>categories</a:t>
            </a:r>
            <a:r>
              <a:rPr lang="en-US" sz="1400" dirty="0">
                <a:solidFill>
                  <a:schemeClr val="tx2"/>
                </a:solidFill>
                <a:latin typeface="IBM Plex Sans" panose="020B0503050203000203" pitchFamily="34" charset="77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IBM Plex Sans" panose="020B0503050203000203" pitchFamily="34" charset="77"/>
              </a:rPr>
              <a:t>relations</a:t>
            </a:r>
            <a:r>
              <a:rPr lang="en-US" sz="1400" dirty="0">
                <a:solidFill>
                  <a:schemeClr val="tx2"/>
                </a:solidFill>
                <a:latin typeface="IBM Plex Sans" panose="020B0503050203000203" pitchFamily="34" charset="77"/>
              </a:rPr>
              <a:t> and </a:t>
            </a:r>
            <a:r>
              <a:rPr lang="en-US" sz="1400" i="1" dirty="0">
                <a:solidFill>
                  <a:schemeClr val="tx2"/>
                </a:solidFill>
                <a:latin typeface="IBM Plex Sans" panose="020B0503050203000203" pitchFamily="34" charset="77"/>
              </a:rPr>
              <a:t>semantic roles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Understand </a:t>
            </a: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sentiment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 and </a:t>
            </a: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emotion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Use cases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  <a:latin typeface="IBM Plex Sans" panose="020B0503050203000203" pitchFamily="34" charset="77"/>
              </a:rPr>
              <a:t>monitor sentiment and emotion in customer support chat transcripts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2"/>
                </a:solidFill>
                <a:latin typeface="IBM Plex Sans" panose="020B0503050203000203" pitchFamily="34" charset="77"/>
              </a:rPr>
              <a:t>categorise blog posts - sort them based on general concepts, keywords, and entities 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Full support for English, partial support for Arabic, Chinese, Dutch, French, German, Italian, Japanese, Korean, Portuguese, Russian, Spanish, Swedish </a:t>
            </a:r>
          </a:p>
        </p:txBody>
      </p:sp>
    </p:spTree>
    <p:extLst>
      <p:ext uri="{BB962C8B-B14F-4D97-AF65-F5344CB8AC3E}">
        <p14:creationId xmlns:p14="http://schemas.microsoft.com/office/powerpoint/2010/main" val="306034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263F818-1A35-B247-8DCC-5AE4E900E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8" y="766595"/>
            <a:ext cx="7351684" cy="437690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96389" y="157248"/>
            <a:ext cx="852633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Watson Natural Language Understanding</a:t>
            </a:r>
            <a:endParaRPr lang="en-US" sz="32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797C58-96B3-7B4B-9F8C-C2E871922D94}"/>
              </a:ext>
            </a:extLst>
          </p:cNvPr>
          <p:cNvSpPr txBox="1">
            <a:spLocks/>
          </p:cNvSpPr>
          <p:nvPr/>
        </p:nvSpPr>
        <p:spPr bwMode="auto">
          <a:xfrm>
            <a:off x="5076461" y="1038871"/>
            <a:ext cx="3474370" cy="400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80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42891" indent="0" algn="ctr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None/>
              <a:defRPr sz="15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2pPr>
            <a:lvl3pPr marL="685783" indent="0" algn="ctr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351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3pPr>
            <a:lvl4pPr marL="1028674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4pPr>
            <a:lvl5pPr marL="1371566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5pPr>
            <a:lvl6pPr marL="1714457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6pPr>
            <a:lvl7pPr marL="2057349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7pPr>
            <a:lvl8pPr marL="240024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8pPr>
            <a:lvl9pPr marL="2743131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r>
              <a:rPr lang="en-US" sz="1600" i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Passed to NLU</a:t>
            </a:r>
          </a:p>
          <a:p>
            <a:pPr algn="r">
              <a:lnSpc>
                <a:spcPct val="100000"/>
              </a:lnSpc>
            </a:pPr>
            <a:r>
              <a:rPr lang="en-US" sz="1600" i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Response based on sentiment</a:t>
            </a: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algn="r">
              <a:lnSpc>
                <a:spcPct val="100000"/>
              </a:lnSpc>
            </a:pPr>
            <a:endParaRPr lang="en-US" sz="1600" i="1" kern="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2F0796-5BBA-7A41-8497-27556FA5CDA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85254" y="4102443"/>
            <a:ext cx="1581666" cy="36015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B83294-4307-594E-AD77-E12AC561F01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61038" y="4462594"/>
            <a:ext cx="2446638" cy="3688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560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IBM Clou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IBM Cloud</a:t>
            </a:r>
          </a:p>
        </p:txBody>
      </p:sp>
      <p:pic>
        <p:nvPicPr>
          <p:cNvPr id="556" name="Screenshot 2019-11-11 at 18.48.40.png" descr="Screenshot 2019-11-11 at 18.48.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3" y="979827"/>
            <a:ext cx="5891994" cy="3624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4214664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IBM Cloud Functions</a:t>
            </a:r>
            <a:endParaRPr lang="en-US" sz="32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EEF17-5908-834B-B101-3256EFA78AA7}"/>
              </a:ext>
            </a:extLst>
          </p:cNvPr>
          <p:cNvSpPr txBox="1"/>
          <p:nvPr/>
        </p:nvSpPr>
        <p:spPr>
          <a:xfrm>
            <a:off x="148194" y="803990"/>
            <a:ext cx="882272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2"/>
                </a:solidFill>
                <a:latin typeface="IBM Plex Sans" panose="020B0503050203000203" pitchFamily="34" charset="77"/>
              </a:rPr>
              <a:t>With </a:t>
            </a:r>
            <a:r>
              <a:rPr lang="en-GB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IBM Cloud Functions </a:t>
            </a:r>
            <a:r>
              <a:rPr lang="en-GB" dirty="0">
                <a:solidFill>
                  <a:schemeClr val="tx2"/>
                </a:solidFill>
                <a:latin typeface="IBM Plex Sans" panose="020B0503050203000203" pitchFamily="34" charset="77"/>
              </a:rPr>
              <a:t>you can: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lightweight code that executes application logic in a scalable way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run this code on-demand via requests from applications or automatically in response to events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2"/>
                </a:solidFill>
                <a:latin typeface="IBM Plex Sans" panose="020B0503050203000203" pitchFamily="34" charset="77"/>
              </a:rPr>
              <a:t>How we might use an IBM Cloud Function from within Watson Assistant?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Validate</a:t>
            </a:r>
            <a:r>
              <a:rPr lang="en-GB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 information you collect from a user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Perform </a:t>
            </a:r>
            <a:r>
              <a:rPr lang="en-GB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calculations</a:t>
            </a:r>
            <a:r>
              <a:rPr lang="en-GB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 or string </a:t>
            </a:r>
            <a:r>
              <a:rPr lang="en-GB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manipulations</a:t>
            </a:r>
            <a:r>
              <a:rPr lang="en-GB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 on user input that are too complex for expressions to handle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Interact</a:t>
            </a:r>
            <a:r>
              <a:rPr lang="en-GB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 with an external web service to get information, e.g. check on the expected arrival time for a flight from an air traffic service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Send requests </a:t>
            </a:r>
            <a:r>
              <a:rPr lang="en-GB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to an external application, e.g. restaurant reservation site, to complete a simple transaction on the user's behalf</a:t>
            </a:r>
            <a:endParaRPr lang="en-US" sz="18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9918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  <a:br>
              <a:rPr lang="en-US" sz="2400" dirty="0">
                <a:latin typeface="IBM Plex Sans" panose="020B0503050203000203" pitchFamily="34" charset="77"/>
              </a:rPr>
            </a:b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  <a:hlinkClick r:id="rId3"/>
              </a:rPr>
              <a:t>https://</a:t>
            </a:r>
            <a:r>
              <a:rPr lang="en-US" sz="2400" dirty="0" err="1">
                <a:latin typeface="IBM Plex Sans" panose="020B0503050203000203" pitchFamily="34" charset="77"/>
                <a:hlinkClick r:id="rId3"/>
              </a:rPr>
              <a:t>github.com</a:t>
            </a:r>
            <a:r>
              <a:rPr lang="en-US" sz="2400" dirty="0">
                <a:latin typeface="IBM Plex Sans" panose="020B0503050203000203" pitchFamily="34" charset="77"/>
                <a:hlinkClick r:id="rId3"/>
              </a:rPr>
              <a:t>/</a:t>
            </a:r>
            <a:r>
              <a:rPr lang="en-US" sz="2400" dirty="0" err="1">
                <a:latin typeface="IBM Plex Sans" panose="020B0503050203000203" pitchFamily="34" charset="77"/>
                <a:hlinkClick r:id="rId3"/>
              </a:rPr>
              <a:t>jenni-hautojarvi</a:t>
            </a:r>
            <a:r>
              <a:rPr lang="en-US" sz="2400" dirty="0">
                <a:latin typeface="IBM Plex Sans" panose="020B0503050203000203" pitchFamily="34" charset="77"/>
                <a:hlinkClick r:id="rId3"/>
              </a:rPr>
              <a:t>/Watson-Assistant-Labs</a:t>
            </a:r>
            <a:endParaRPr lang="en-US" sz="2800" dirty="0"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5BFA87-83AB-9B43-944E-E0B1FC2AC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59" y="0"/>
            <a:ext cx="4799141" cy="45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Watson Assist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Watson Assistant</a:t>
            </a:r>
          </a:p>
        </p:txBody>
      </p:sp>
      <p:sp>
        <p:nvSpPr>
          <p:cNvPr id="490" name="Watson Assistant understands the user's intent by utilising the latest Deep learning techniques. Learns over time based on usage."/>
          <p:cNvSpPr txBox="1">
            <a:spLocks noGrp="1"/>
          </p:cNvSpPr>
          <p:nvPr>
            <p:ph type="body" sz="half" idx="1"/>
          </p:nvPr>
        </p:nvSpPr>
        <p:spPr>
          <a:xfrm>
            <a:off x="540327" y="1181100"/>
            <a:ext cx="8064657" cy="136193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0" indent="0" algn="just" defTabSz="171450">
              <a:lnSpc>
                <a:spcPts val="4013"/>
              </a:lnSpc>
              <a:spcBef>
                <a:spcPts val="0"/>
              </a:spcBef>
              <a:buSzTx/>
              <a:buNone/>
              <a:defRPr sz="426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Watson Assistant </a:t>
            </a:r>
            <a:r>
              <a:rPr b="1" dirty="0"/>
              <a:t>understands</a:t>
            </a:r>
            <a:r>
              <a:rPr dirty="0"/>
              <a:t> the user's </a:t>
            </a:r>
            <a:r>
              <a:rPr b="1" dirty="0"/>
              <a:t>intent</a:t>
            </a:r>
            <a:r>
              <a:rPr dirty="0"/>
              <a:t> by </a:t>
            </a:r>
            <a:r>
              <a:rPr dirty="0" err="1"/>
              <a:t>utilising</a:t>
            </a:r>
            <a:r>
              <a:rPr dirty="0"/>
              <a:t> the latest </a:t>
            </a:r>
            <a:r>
              <a:rPr b="1" dirty="0"/>
              <a:t>Deep learning </a:t>
            </a:r>
            <a:r>
              <a:rPr dirty="0"/>
              <a:t>techniques. </a:t>
            </a:r>
            <a:r>
              <a:rPr b="1" dirty="0"/>
              <a:t>Learns</a:t>
            </a:r>
            <a:r>
              <a:rPr dirty="0"/>
              <a:t> over time based on usage.</a:t>
            </a:r>
            <a:endParaRPr sz="450" dirty="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2" y="2600466"/>
            <a:ext cx="7877175" cy="16641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27199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374EDC-DACB-CA4A-A89F-4A9CFD21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70"/>
            <a:ext cx="9144000" cy="384549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96389" y="178199"/>
            <a:ext cx="876111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Cognitive Chatbot </a:t>
            </a:r>
            <a:r>
              <a:rPr kumimoji="0" lang="mr-IN" sz="32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–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 Architecture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058" y="3935768"/>
            <a:ext cx="896229" cy="893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701" y="3928057"/>
            <a:ext cx="901700" cy="90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1924" y="4821520"/>
            <a:ext cx="162249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rPr>
              <a:t>Watson Discovery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6304" y="4830971"/>
            <a:ext cx="119449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rPr>
              <a:t>Watson NLU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370167" y="3441054"/>
            <a:ext cx="186007" cy="4814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920547" y="3441638"/>
            <a:ext cx="186007" cy="4814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91D79C-C19D-7B47-8F76-A9F857EB4523}"/>
              </a:ext>
            </a:extLst>
          </p:cNvPr>
          <p:cNvSpPr/>
          <p:nvPr/>
        </p:nvSpPr>
        <p:spPr bwMode="auto">
          <a:xfrm>
            <a:off x="5416304" y="807271"/>
            <a:ext cx="1810406" cy="16003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HelvNeue Light for IBM" pitchFamily="34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782AF-44FB-1945-A630-A56CFB963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025" y="2605633"/>
            <a:ext cx="1926787" cy="539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7EBBCA-5987-CC47-BBEA-4A8FA1DF6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386" y="996883"/>
            <a:ext cx="982407" cy="893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153E90-AFD8-A741-BA7D-A1F4EC6A3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133587" y="1926807"/>
            <a:ext cx="186007" cy="4814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26B3A0-6342-4144-9246-63EB0E8DE891}"/>
              </a:ext>
            </a:extLst>
          </p:cNvPr>
          <p:cNvSpPr txBox="1"/>
          <p:nvPr/>
        </p:nvSpPr>
        <p:spPr>
          <a:xfrm>
            <a:off x="5735386" y="717728"/>
            <a:ext cx="97654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36829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  <a:latin typeface="IBM Plex Sans" panose="020B0503050203000203" pitchFamily="34" charset="77"/>
              </a:rPr>
              <a:t>Focus on </a:t>
            </a:r>
            <a:r>
              <a:rPr lang="fi-FI" dirty="0" err="1">
                <a:solidFill>
                  <a:schemeClr val="bg1"/>
                </a:solidFill>
                <a:latin typeface="IBM Plex Sans" panose="020B0503050203000203" pitchFamily="34" charset="77"/>
              </a:rPr>
              <a:t>repeated</a:t>
            </a:r>
            <a:r>
              <a:rPr lang="fi-FI" dirty="0">
                <a:solidFill>
                  <a:schemeClr val="bg1"/>
                </a:solidFill>
                <a:latin typeface="IBM Plex Sans" panose="020B0503050203000203" pitchFamily="34" charset="77"/>
              </a:rPr>
              <a:t> </a:t>
            </a:r>
            <a:r>
              <a:rPr lang="fi-FI" dirty="0" err="1">
                <a:solidFill>
                  <a:schemeClr val="bg1"/>
                </a:solidFill>
                <a:latin typeface="IBM Plex Sans" panose="020B0503050203000203" pitchFamily="34" charset="77"/>
              </a:rPr>
              <a:t>intents</a:t>
            </a:r>
            <a:r>
              <a:rPr lang="fi-FI" dirty="0">
                <a:solidFill>
                  <a:schemeClr val="bg1"/>
                </a:solidFill>
                <a:latin typeface="IBM Plex Sans" panose="020B0503050203000203" pitchFamily="34" charset="77"/>
              </a:rPr>
              <a:t> to </a:t>
            </a:r>
            <a:r>
              <a:rPr lang="fi-FI" dirty="0" err="1">
                <a:solidFill>
                  <a:schemeClr val="bg1"/>
                </a:solidFill>
                <a:latin typeface="IBM Plex Sans" panose="020B0503050203000203" pitchFamily="34" charset="77"/>
              </a:rPr>
              <a:t>handle</a:t>
            </a:r>
            <a:r>
              <a:rPr lang="fi-FI" dirty="0">
                <a:solidFill>
                  <a:schemeClr val="bg1"/>
                </a:solidFill>
                <a:latin typeface="IBM Plex Sans" panose="020B0503050203000203" pitchFamily="34" charset="77"/>
              </a:rPr>
              <a:t> </a:t>
            </a:r>
            <a:r>
              <a:rPr lang="fi-FI" dirty="0" err="1">
                <a:solidFill>
                  <a:schemeClr val="bg1"/>
                </a:solidFill>
                <a:latin typeface="IBM Plex Sans" panose="020B0503050203000203" pitchFamily="34" charset="77"/>
              </a:rPr>
              <a:t>the</a:t>
            </a:r>
            <a:r>
              <a:rPr lang="fi-FI" dirty="0">
                <a:solidFill>
                  <a:schemeClr val="bg1"/>
                </a:solidFill>
                <a:latin typeface="IBM Plex Sans" panose="020B0503050203000203" pitchFamily="34" charset="77"/>
              </a:rPr>
              <a:t> </a:t>
            </a:r>
            <a:r>
              <a:rPr lang="fi-FI" dirty="0" err="1">
                <a:solidFill>
                  <a:schemeClr val="bg1"/>
                </a:solidFill>
                <a:latin typeface="IBM Plex Sans" panose="020B0503050203000203" pitchFamily="34" charset="77"/>
              </a:rPr>
              <a:t>bulk</a:t>
            </a:r>
            <a:r>
              <a:rPr lang="fi-FI" dirty="0">
                <a:solidFill>
                  <a:schemeClr val="bg1"/>
                </a:solidFill>
                <a:latin typeface="IBM Plex Sans" panose="020B0503050203000203" pitchFamily="34" charset="77"/>
              </a:rPr>
              <a:t> of </a:t>
            </a:r>
            <a:r>
              <a:rPr lang="fi-FI" dirty="0" err="1">
                <a:solidFill>
                  <a:schemeClr val="bg1"/>
                </a:solidFill>
                <a:latin typeface="IBM Plex Sans" panose="020B0503050203000203" pitchFamily="34" charset="77"/>
              </a:rPr>
              <a:t>questions</a:t>
            </a:r>
            <a:endParaRPr lang="en-US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815B3D2-13AF-4B59-9AE7-DEE40B8D037C}"/>
              </a:ext>
            </a:extLst>
          </p:cNvPr>
          <p:cNvGrpSpPr/>
          <p:nvPr/>
        </p:nvGrpSpPr>
        <p:grpSpPr>
          <a:xfrm>
            <a:off x="2800351" y="1271387"/>
            <a:ext cx="6154937" cy="2819077"/>
            <a:chOff x="2226033" y="1089855"/>
            <a:chExt cx="6907761" cy="2997355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CDB79A8-2B36-4AFC-868A-AE0027244EA7}"/>
                </a:ext>
              </a:extLst>
            </p:cNvPr>
            <p:cNvSpPr/>
            <p:nvPr/>
          </p:nvSpPr>
          <p:spPr>
            <a:xfrm>
              <a:off x="3349223" y="3048046"/>
              <a:ext cx="3278881" cy="103136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75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x-none" sz="1200" dirty="0" err="1">
                <a:solidFill>
                  <a:srgbClr val="FFFFFF"/>
                </a:solidFill>
                <a:latin typeface="IBM Plex Sans" panose="020B0503050203000203" pitchFamily="34" charset="77"/>
                <a:cs typeface="Arial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CA8E505-9B89-4FC4-A4D0-B6222111A8BA}"/>
                </a:ext>
              </a:extLst>
            </p:cNvPr>
            <p:cNvSpPr/>
            <p:nvPr/>
          </p:nvSpPr>
          <p:spPr>
            <a:xfrm>
              <a:off x="2239368" y="1097117"/>
              <a:ext cx="1464375" cy="298229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75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x-none" sz="1200" dirty="0" err="1">
                <a:solidFill>
                  <a:srgbClr val="FFFFFF"/>
                </a:solidFill>
                <a:latin typeface="IBM Plex Sans" panose="020B0503050203000203" pitchFamily="34" charset="77"/>
                <a:cs typeface="Arial"/>
              </a:endParaRPr>
            </a:p>
          </p:txBody>
        </p:sp>
        <p:sp>
          <p:nvSpPr>
            <p:cNvPr id="112" name="Freeform: Shape 33">
              <a:extLst>
                <a:ext uri="{FF2B5EF4-FFF2-40B4-BE49-F238E27FC236}">
                  <a16:creationId xmlns:a16="http://schemas.microsoft.com/office/drawing/2014/main" id="{F37293DB-69D7-4445-B2D5-9AFF8EA921B9}"/>
                </a:ext>
              </a:extLst>
            </p:cNvPr>
            <p:cNvSpPr/>
            <p:nvPr/>
          </p:nvSpPr>
          <p:spPr>
            <a:xfrm>
              <a:off x="2239369" y="1089863"/>
              <a:ext cx="4388734" cy="2982296"/>
            </a:xfrm>
            <a:custGeom>
              <a:avLst/>
              <a:gdLst>
                <a:gd name="connsiteX0" fmla="*/ 0 w 4014439"/>
                <a:gd name="connsiteY0" fmla="*/ 0 h 2330605"/>
                <a:gd name="connsiteX1" fmla="*/ 1248937 w 4014439"/>
                <a:gd name="connsiteY1" fmla="*/ 1717288 h 2330605"/>
                <a:gd name="connsiteX2" fmla="*/ 4014439 w 4014439"/>
                <a:gd name="connsiteY2" fmla="*/ 2330605 h 2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4439" h="2330605">
                  <a:moveTo>
                    <a:pt x="0" y="0"/>
                  </a:moveTo>
                  <a:cubicBezTo>
                    <a:pt x="289932" y="664427"/>
                    <a:pt x="579864" y="1328854"/>
                    <a:pt x="1248937" y="1717288"/>
                  </a:cubicBezTo>
                  <a:cubicBezTo>
                    <a:pt x="1918010" y="2105722"/>
                    <a:pt x="2966224" y="2218163"/>
                    <a:pt x="4014439" y="2330605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rtlCol="0" anchor="ctr"/>
            <a:lstStyle/>
            <a:p>
              <a:pPr algn="ctr" defTabSz="68575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x-none" sz="1350">
                <a:solidFill>
                  <a:srgbClr val="000000"/>
                </a:solidFill>
                <a:latin typeface="IBM Plex Sans" panose="020B0503050203000203" pitchFamily="34" charset="77"/>
              </a:endParaRPr>
            </a:p>
          </p:txBody>
        </p:sp>
        <p:sp>
          <p:nvSpPr>
            <p:cNvPr id="113" name="Isosceles Triangle 36">
              <a:extLst>
                <a:ext uri="{FF2B5EF4-FFF2-40B4-BE49-F238E27FC236}">
                  <a16:creationId xmlns:a16="http://schemas.microsoft.com/office/drawing/2014/main" id="{E3955644-7CAB-4391-9837-F6152F5A0893}"/>
                </a:ext>
              </a:extLst>
            </p:cNvPr>
            <p:cNvSpPr/>
            <p:nvPr/>
          </p:nvSpPr>
          <p:spPr>
            <a:xfrm rot="10800000">
              <a:off x="2226033" y="1089855"/>
              <a:ext cx="4402067" cy="2997355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75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x-none" sz="1200" dirty="0" err="1">
                <a:solidFill>
                  <a:srgbClr val="FFFFFF"/>
                </a:solidFill>
                <a:latin typeface="IBM Plex Sans" panose="020B0503050203000203" pitchFamily="34" charset="77"/>
                <a:cs typeface="Arial"/>
              </a:endParaRPr>
            </a:p>
          </p:txBody>
        </p:sp>
        <p:sp>
          <p:nvSpPr>
            <p:cNvPr id="116" name="Right Triangle 115">
              <a:extLst>
                <a:ext uri="{FF2B5EF4-FFF2-40B4-BE49-F238E27FC236}">
                  <a16:creationId xmlns:a16="http://schemas.microsoft.com/office/drawing/2014/main" id="{2602CF17-BA58-4957-8684-C1092A07EB10}"/>
                </a:ext>
              </a:extLst>
            </p:cNvPr>
            <p:cNvSpPr/>
            <p:nvPr/>
          </p:nvSpPr>
          <p:spPr>
            <a:xfrm>
              <a:off x="5785810" y="3971377"/>
              <a:ext cx="3347984" cy="108038"/>
            </a:xfrm>
            <a:prstGeom prst="rtTriangle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75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x-none" sz="1200" dirty="0" err="1">
                <a:solidFill>
                  <a:srgbClr val="FFFFFF"/>
                </a:solidFill>
                <a:latin typeface="IBM Plex Sans" panose="020B0503050203000203" pitchFamily="34" charset="77"/>
                <a:cs typeface="Arial"/>
              </a:endParaRPr>
            </a:p>
          </p:txBody>
        </p:sp>
      </p:grp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BFCE338E-6C0D-40C2-ABB6-F20953F47C09}"/>
              </a:ext>
            </a:extLst>
          </p:cNvPr>
          <p:cNvSpPr txBox="1">
            <a:spLocks/>
          </p:cNvSpPr>
          <p:nvPr/>
        </p:nvSpPr>
        <p:spPr>
          <a:xfrm>
            <a:off x="3231195" y="799613"/>
            <a:ext cx="1712280" cy="10344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tabLst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2" fontAlgn="auto">
              <a:spcBef>
                <a:spcPts val="750"/>
              </a:spcBef>
              <a:spcAft>
                <a:spcPts val="0"/>
              </a:spcAft>
              <a:defRPr/>
            </a:pP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Repeated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 </a:t>
            </a: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intents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 in </a:t>
            </a: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the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 </a:t>
            </a:r>
            <a:r>
              <a:rPr lang="fi-FI" sz="1350" b="1" dirty="0" err="1">
                <a:solidFill>
                  <a:srgbClr val="000000"/>
                </a:solidFill>
                <a:latin typeface="IBM Plex Sans" panose="020B0503050203000203" pitchFamily="34" charset="77"/>
              </a:rPr>
              <a:t>fat</a:t>
            </a:r>
            <a:r>
              <a:rPr lang="fi-FI" sz="1350" b="1" dirty="0">
                <a:solidFill>
                  <a:srgbClr val="000000"/>
                </a:solidFill>
                <a:latin typeface="IBM Plex Sans" panose="020B0503050203000203" pitchFamily="34" charset="77"/>
              </a:rPr>
              <a:t> </a:t>
            </a:r>
            <a:r>
              <a:rPr lang="fi-FI" sz="1350" b="1" dirty="0" err="1">
                <a:solidFill>
                  <a:srgbClr val="000000"/>
                </a:solidFill>
                <a:latin typeface="IBM Plex Sans" panose="020B0503050203000203" pitchFamily="34" charset="77"/>
              </a:rPr>
              <a:t>head</a:t>
            </a:r>
            <a:r>
              <a:rPr lang="fi-FI" sz="1350" dirty="0">
                <a:solidFill>
                  <a:srgbClr val="000000"/>
                </a:solidFill>
                <a:latin typeface="IBM Plex Sans" panose="020B0503050203000203" pitchFamily="34" charset="77"/>
              </a:rPr>
              <a:t> </a:t>
            </a: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can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 </a:t>
            </a: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be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 </a:t>
            </a: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reasonably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 </a:t>
            </a: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modeled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 and </a:t>
            </a: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handeled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 for </a:t>
            </a: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the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 </a:t>
            </a: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selected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 </a:t>
            </a: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focus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 </a:t>
            </a:r>
            <a:r>
              <a:rPr lang="fi-FI" sz="1350" dirty="0" err="1">
                <a:solidFill>
                  <a:srgbClr val="0F6DFF"/>
                </a:solidFill>
                <a:latin typeface="IBM Plex Sans" panose="020B0503050203000203" pitchFamily="34" charset="77"/>
              </a:rPr>
              <a:t>area</a:t>
            </a:r>
            <a:r>
              <a:rPr lang="fi-FI" sz="1350" dirty="0">
                <a:solidFill>
                  <a:srgbClr val="0F6DFF"/>
                </a:solidFill>
                <a:latin typeface="IBM Plex Sans" panose="020B0503050203000203" pitchFamily="34" charset="77"/>
              </a:rPr>
              <a:t>. </a:t>
            </a:r>
          </a:p>
          <a:p>
            <a:pPr defTabSz="685772" fontAlgn="auto">
              <a:spcBef>
                <a:spcPts val="750"/>
              </a:spcBef>
              <a:spcAft>
                <a:spcPts val="0"/>
              </a:spcAft>
              <a:defRPr/>
            </a:pPr>
            <a:endParaRPr lang="fi-FI" sz="1350" dirty="0">
              <a:solidFill>
                <a:srgbClr val="00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93CBB595-B53F-40D1-8490-DC3A6F1706EF}"/>
              </a:ext>
            </a:extLst>
          </p:cNvPr>
          <p:cNvSpPr txBox="1">
            <a:spLocks/>
          </p:cNvSpPr>
          <p:nvPr/>
        </p:nvSpPr>
        <p:spPr>
          <a:xfrm>
            <a:off x="2920509" y="3495513"/>
            <a:ext cx="1088229" cy="5807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tabLst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i-FI" sz="2400" b="1" dirty="0">
                <a:solidFill>
                  <a:srgbClr val="FFFFFF"/>
                </a:solidFill>
                <a:latin typeface="IBM Plex Sans" panose="020B0503050203000203" pitchFamily="34" charset="77"/>
              </a:rPr>
              <a:t>80 % </a:t>
            </a:r>
          </a:p>
          <a:p>
            <a:pPr defTabSz="6857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050" dirty="0">
                <a:solidFill>
                  <a:srgbClr val="FFFFFF"/>
                </a:solidFill>
                <a:latin typeface="IBM Plex Sans" panose="020B0503050203000203" pitchFamily="34" charset="77"/>
              </a:rPr>
              <a:t>OF QUESTIONS</a:t>
            </a:r>
          </a:p>
          <a:p>
            <a:pPr defTabSz="685772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defRPr/>
            </a:pPr>
            <a:endParaRPr lang="fi-FI" sz="2400" dirty="0">
              <a:solidFill>
                <a:srgbClr val="FFFFFF"/>
              </a:solidFill>
              <a:latin typeface="IBM Plex Sans" panose="020B0503050203000203" pitchFamily="34" charset="77"/>
            </a:endParaRPr>
          </a:p>
          <a:p>
            <a:pPr defTabSz="685772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defRPr/>
            </a:pPr>
            <a:endParaRPr lang="x-none" sz="2400" dirty="0">
              <a:solidFill>
                <a:srgbClr val="FFFFFF"/>
              </a:solidFill>
              <a:latin typeface="IBM Plex Sans" panose="020B0503050203000203" pitchFamily="34" charset="77"/>
            </a:endParaRP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426E9EDB-270D-47BB-8256-C08FE4C60353}"/>
              </a:ext>
            </a:extLst>
          </p:cNvPr>
          <p:cNvSpPr txBox="1">
            <a:spLocks/>
          </p:cNvSpPr>
          <p:nvPr/>
        </p:nvSpPr>
        <p:spPr>
          <a:xfrm>
            <a:off x="3009029" y="4302806"/>
            <a:ext cx="911190" cy="5817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tabLst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i-FI" sz="2400" b="1" dirty="0">
                <a:solidFill>
                  <a:srgbClr val="000000"/>
                </a:solidFill>
                <a:latin typeface="IBM Plex Sans" panose="020B0503050203000203" pitchFamily="34" charset="77"/>
              </a:rPr>
              <a:t>20 % </a:t>
            </a:r>
          </a:p>
          <a:p>
            <a:pPr defTabSz="6857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050" dirty="0">
                <a:solidFill>
                  <a:srgbClr val="000000"/>
                </a:solidFill>
                <a:latin typeface="IBM Plex Sans" panose="020B0503050203000203" pitchFamily="34" charset="77"/>
              </a:rPr>
              <a:t>OF INTENTS</a:t>
            </a:r>
          </a:p>
          <a:p>
            <a:pPr defTabSz="685772" fontAlgn="auto">
              <a:lnSpc>
                <a:spcPts val="1200"/>
              </a:lnSpc>
              <a:spcBef>
                <a:spcPts val="750"/>
              </a:spcBef>
              <a:spcAft>
                <a:spcPts val="0"/>
              </a:spcAft>
              <a:defRPr/>
            </a:pPr>
            <a:endParaRPr lang="fi-FI" sz="2400" dirty="0">
              <a:solidFill>
                <a:srgbClr val="000000"/>
              </a:solidFill>
              <a:latin typeface="IBM Plex Sans" panose="020B0503050203000203" pitchFamily="34" charset="77"/>
            </a:endParaRPr>
          </a:p>
          <a:p>
            <a:pPr defTabSz="685772" fontAlgn="auto">
              <a:lnSpc>
                <a:spcPts val="1200"/>
              </a:lnSpc>
              <a:spcBef>
                <a:spcPts val="750"/>
              </a:spcBef>
              <a:spcAft>
                <a:spcPts val="0"/>
              </a:spcAft>
              <a:defRPr/>
            </a:pPr>
            <a:endParaRPr lang="x-none" sz="2400" dirty="0">
              <a:solidFill>
                <a:srgbClr val="00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6E5198CF-FD85-4528-9DE6-DAE6A4ACC4B0}"/>
              </a:ext>
            </a:extLst>
          </p:cNvPr>
          <p:cNvSpPr/>
          <p:nvPr/>
        </p:nvSpPr>
        <p:spPr>
          <a:xfrm rot="16200000">
            <a:off x="3426742" y="3543619"/>
            <a:ext cx="53252" cy="1306033"/>
          </a:xfrm>
          <a:prstGeom prst="leftBrace">
            <a:avLst>
              <a:gd name="adj1" fmla="val 50642"/>
              <a:gd name="adj2" fmla="val 50000"/>
            </a:avLst>
          </a:prstGeom>
          <a:ln w="635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75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x-none" sz="1350">
              <a:solidFill>
                <a:srgbClr val="00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EDAFC1B-68BC-4F3E-85D8-FBA54A79D794}"/>
              </a:ext>
            </a:extLst>
          </p:cNvPr>
          <p:cNvSpPr/>
          <p:nvPr/>
        </p:nvSpPr>
        <p:spPr>
          <a:xfrm>
            <a:off x="6473380" y="3017347"/>
            <a:ext cx="2255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5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350" dirty="0" err="1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Modelling</a:t>
            </a:r>
            <a:r>
              <a:rPr lang="fi-FI" sz="1350" dirty="0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 of infrequent intents in the </a:t>
            </a:r>
            <a:r>
              <a:rPr lang="fi-FI" sz="1350" b="1" dirty="0">
                <a:solidFill>
                  <a:srgbClr val="000000"/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long tail </a:t>
            </a:r>
            <a:r>
              <a:rPr lang="fi-FI" sz="1350" dirty="0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is difficult and </a:t>
            </a:r>
            <a:r>
              <a:rPr lang="fi-FI" sz="1350" dirty="0" err="1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unreasonable</a:t>
            </a:r>
            <a:r>
              <a:rPr lang="fi-FI" sz="1350" dirty="0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. </a:t>
            </a:r>
            <a:r>
              <a:rPr lang="fi-FI" sz="1350" dirty="0" err="1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We</a:t>
            </a:r>
            <a:r>
              <a:rPr lang="fi-FI" sz="1350" dirty="0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 </a:t>
            </a:r>
            <a:r>
              <a:rPr lang="fi-FI" sz="1350" dirty="0" err="1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use</a:t>
            </a:r>
            <a:r>
              <a:rPr lang="fi-FI" sz="1350" dirty="0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 </a:t>
            </a:r>
            <a:r>
              <a:rPr lang="fi-FI" sz="1350" dirty="0" err="1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Discovery</a:t>
            </a:r>
            <a:r>
              <a:rPr lang="fi-FI" sz="1350" dirty="0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 for </a:t>
            </a:r>
            <a:r>
              <a:rPr lang="fi-FI" sz="1350" dirty="0" err="1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this</a:t>
            </a:r>
            <a:r>
              <a:rPr lang="fi-FI" sz="1350" dirty="0">
                <a:solidFill>
                  <a:srgbClr val="F3F3F3">
                    <a:lumMod val="50000"/>
                  </a:srgbClr>
                </a:solidFill>
                <a:latin typeface="IBM Plex Sans" panose="020B0503050203000203" pitchFamily="34" charset="77"/>
                <a:ea typeface="Arial" charset="0"/>
                <a:cs typeface="Arial" charset="0"/>
              </a:rPr>
              <a:t>!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B513B3A-33C0-8640-93BE-66CECA6BA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Basic Concepts</a:t>
            </a:r>
          </a:p>
        </p:txBody>
      </p:sp>
    </p:spTree>
    <p:extLst>
      <p:ext uri="{BB962C8B-B14F-4D97-AF65-F5344CB8AC3E}">
        <p14:creationId xmlns:p14="http://schemas.microsoft.com/office/powerpoint/2010/main" val="166536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" y="1"/>
            <a:ext cx="6584455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332658" y="4542540"/>
            <a:ext cx="44188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Unique Intents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623183" y="4315363"/>
            <a:ext cx="629687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660927" y="4299504"/>
            <a:ext cx="947436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l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0060" y="3442455"/>
            <a:ext cx="3103085" cy="773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marL="0" marR="0" lvl="0" indent="0" algn="ctr" defTabSz="30450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75477" y="4255364"/>
            <a:ext cx="5346760" cy="333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875476" y="1461991"/>
            <a:ext cx="0" cy="2815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 rot="16200000">
            <a:off x="73049" y="2500234"/>
            <a:ext cx="1062641" cy="37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Frequency of Questions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799219" y="1461991"/>
            <a:ext cx="0" cy="27993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2842842" y="3979311"/>
            <a:ext cx="17384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Long Tail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94603" y="1498831"/>
            <a:ext cx="1596912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How do I get a Visa?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29516" y="2076373"/>
            <a:ext cx="2117128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 need to visit Zimbabwe as a British citizen with a criminal record—can I do that?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61883" y="2814617"/>
            <a:ext cx="2026595" cy="1706271"/>
            <a:chOff x="9310591" y="926840"/>
            <a:chExt cx="2702125" cy="2275028"/>
          </a:xfrm>
        </p:grpSpPr>
        <p:sp>
          <p:nvSpPr>
            <p:cNvPr id="49" name="Rectangle 48"/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marL="0" marR="0" lvl="0" indent="0" algn="ctr" defTabSz="30450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9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26486" cy="954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Watson 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</a:b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Discovery 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</a:b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9418442" y="1674492"/>
              <a:ext cx="2273879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kumimoji="0" lang="en-US" sz="1200" b="1" i="0" u="sng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58476" y="439768"/>
            <a:ext cx="2026595" cy="1963482"/>
            <a:chOff x="9308849" y="3528976"/>
            <a:chExt cx="2702125" cy="2617976"/>
          </a:xfrm>
        </p:grpSpPr>
        <p:sp>
          <p:nvSpPr>
            <p:cNvPr id="48" name="Rectangle 47"/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marL="0" marR="0" lvl="0" indent="0" algn="ctr" defTabSz="30450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9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74734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Watson 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ヒラギノ角ゴ Pro W3" charset="0"/>
                  <a:cs typeface="Helvetica Neue" charset="0"/>
                </a:rPr>
                <a:t>Assistant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9425132" y="4496405"/>
              <a:ext cx="2172301" cy="1452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kumimoji="0" lang="en-US" sz="1200" b="1" i="0" u="sng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949496" y="2761936"/>
            <a:ext cx="1742141" cy="1448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marL="0" marR="0" lvl="0" indent="0" algn="ctr" defTabSz="30450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51" name="TextBox 17"/>
          <p:cNvSpPr txBox="1">
            <a:spLocks noChangeArrowheads="1"/>
          </p:cNvSpPr>
          <p:nvPr/>
        </p:nvSpPr>
        <p:spPr bwMode="auto">
          <a:xfrm>
            <a:off x="1087106" y="3979311"/>
            <a:ext cx="12877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0" marR="0" lvl="0" indent="0" algn="ctr" defTabSz="304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-128"/>
                <a:cs typeface="+mn-cs"/>
                <a:sym typeface="Helvetica Neue Light" charset="0"/>
              </a:rPr>
              <a:t>Short Tail</a:t>
            </a:r>
          </a:p>
        </p:txBody>
      </p:sp>
      <p:sp>
        <p:nvSpPr>
          <p:cNvPr id="52" name="Freeform 51"/>
          <p:cNvSpPr/>
          <p:nvPr/>
        </p:nvSpPr>
        <p:spPr>
          <a:xfrm>
            <a:off x="1025539" y="1527026"/>
            <a:ext cx="4884932" cy="2637571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493" tIns="34247" rIns="68493" bIns="34247" anchor="ctr"/>
          <a:lstStyle/>
          <a:p>
            <a:pPr marL="0" marR="0" lvl="0" indent="0" algn="ctr" defTabSz="3050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2234" y="339395"/>
            <a:ext cx="6194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Chatbot: Question Distribution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4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428625"/>
            <a:ext cx="3802774" cy="1714500"/>
          </a:xfrm>
        </p:spPr>
        <p:txBody>
          <a:bodyPr/>
          <a:lstStyle/>
          <a:p>
            <a:pPr defTabSz="304788">
              <a:defRPr/>
            </a:pPr>
            <a:r>
              <a:rPr lang="en-US" sz="2500" b="1" dirty="0">
                <a:latin typeface="IBM Plex Sans" charset="0"/>
                <a:ea typeface="IBM Plex Sans" charset="0"/>
                <a:cs typeface="IBM Plex Sans" charset="0"/>
              </a:rPr>
              <a:t>Key Use Cases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6858000" y="2571750"/>
            <a:ext cx="2286000" cy="2571750"/>
          </a:xfrm>
        </p:spPr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Thin"/>
              </a:rPr>
              <a:t>Employee Productivity</a:t>
            </a:r>
            <a:endParaRPr lang="en-US" altLang="en-US" sz="2000" b="1" spc="78" dirty="0">
              <a:solidFill>
                <a:srgbClr val="FFFFFF"/>
              </a:solidFill>
              <a:sym typeface="Helvetica Neue for IBM" charset="0"/>
            </a:endParaRPr>
          </a:p>
          <a:p>
            <a:endParaRPr lang="en-US" altLang="en-US" sz="1200" dirty="0">
              <a:solidFill>
                <a:srgbClr val="FFFFFF"/>
              </a:solidFill>
              <a:sym typeface="Helvetica Neue for IBM" charset="0"/>
            </a:endParaRPr>
          </a:p>
          <a:p>
            <a:r>
              <a:rPr lang="en-US" altLang="en-US" sz="1125" dirty="0">
                <a:solidFill>
                  <a:srgbClr val="FFFFFF"/>
                </a:solidFill>
                <a:sym typeface="Helvetica Neue for IBM" charset="0"/>
              </a:rPr>
              <a:t>Simplify access to common questions and tasks through enterprise channels </a:t>
            </a:r>
            <a:r>
              <a:rPr lang="mr-IN" altLang="en-US" sz="1125" dirty="0">
                <a:solidFill>
                  <a:srgbClr val="FFFFFF"/>
                </a:solidFill>
                <a:sym typeface="Helvetica Neue for IBM" charset="0"/>
              </a:rPr>
              <a:t>–</a:t>
            </a:r>
            <a:r>
              <a:rPr lang="en-US" altLang="en-US" sz="1125" dirty="0">
                <a:solidFill>
                  <a:srgbClr val="FFFFFF"/>
                </a:solidFill>
                <a:sym typeface="Helvetica Neue for IBM" charset="0"/>
              </a:rPr>
              <a:t> often HR related.</a:t>
            </a:r>
          </a:p>
          <a:p>
            <a:endParaRPr lang="en-US" sz="1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2286000" y="2579538"/>
            <a:ext cx="2286000" cy="2571750"/>
          </a:xfrm>
        </p:spPr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for IBM" charset="0"/>
              </a:rPr>
              <a:t>Conversational Commerce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sz="1125" dirty="0">
                <a:solidFill>
                  <a:srgbClr val="FFFFFF"/>
                </a:solidFill>
              </a:rPr>
              <a:t>Provide guided buying experience for prospective customers to purchase goods and services through the mobile or messaging channel of their choice.</a:t>
            </a:r>
          </a:p>
          <a:p>
            <a:endParaRPr lang="en-US" sz="2000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57750"/>
            <a:ext cx="717614" cy="285750"/>
          </a:xfrm>
          <a:prstGeom prst="rect">
            <a:avLst/>
          </a:prstGeom>
          <a:ln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1531622" y="4886338"/>
            <a:ext cx="7326634" cy="188339"/>
            <a:chOff x="1531620" y="4890834"/>
            <a:chExt cx="7326630" cy="18851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4101" y="4890834"/>
              <a:ext cx="354149" cy="143007"/>
            </a:xfrm>
            <a:prstGeom prst="rect">
              <a:avLst/>
            </a:prstGeom>
          </p:spPr>
        </p:pic>
        <p:sp>
          <p:nvSpPr>
            <p:cNvPr id="19" name="Footer Placeholder 3"/>
            <p:cNvSpPr txBox="1">
              <a:spLocks/>
            </p:cNvSpPr>
            <p:nvPr userDrawn="1"/>
          </p:nvSpPr>
          <p:spPr>
            <a:xfrm>
              <a:off x="1531620" y="4942313"/>
              <a:ext cx="773709" cy="137033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© 2017 IBM Corporation</a:t>
              </a:r>
            </a:p>
          </p:txBody>
        </p:sp>
      </p:grpSp>
      <p:sp>
        <p:nvSpPr>
          <p:cNvPr id="21" name="Slide Number Placeholder 2"/>
          <p:cNvSpPr txBox="1">
            <a:spLocks/>
          </p:cNvSpPr>
          <p:nvPr/>
        </p:nvSpPr>
        <p:spPr>
          <a:xfrm>
            <a:off x="285751" y="4933620"/>
            <a:ext cx="337568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699">
                <a:solidFill>
                  <a:srgbClr val="000000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sz="699" dirty="0">
              <a:solidFill>
                <a:srgbClr val="000000"/>
              </a:solidFill>
              <a:latin typeface="Arial Regular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31621" y="4886338"/>
            <a:ext cx="7326469" cy="188339"/>
            <a:chOff x="1531620" y="4890834"/>
            <a:chExt cx="7326468" cy="188512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4264" y="4890834"/>
              <a:ext cx="353824" cy="143007"/>
            </a:xfrm>
            <a:prstGeom prst="rect">
              <a:avLst/>
            </a:prstGeom>
          </p:spPr>
        </p:pic>
        <p:sp>
          <p:nvSpPr>
            <p:cNvPr id="24" name="Footer Placeholder 3"/>
            <p:cNvSpPr txBox="1">
              <a:spLocks/>
            </p:cNvSpPr>
            <p:nvPr userDrawn="1"/>
          </p:nvSpPr>
          <p:spPr>
            <a:xfrm>
              <a:off x="1531620" y="4942313"/>
              <a:ext cx="773709" cy="137033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FFFFFF">
                      <a:alpha val="60000"/>
                    </a:srgbClr>
                  </a:solidFill>
                  <a:latin typeface="Arial Regular" charset="0"/>
                </a:rPr>
                <a:t>© 2017 IBM Corporation</a:t>
              </a:r>
            </a:p>
          </p:txBody>
        </p:sp>
      </p:grpSp>
      <p:sp>
        <p:nvSpPr>
          <p:cNvPr id="26" name="Slide Number Placeholder 2"/>
          <p:cNvSpPr txBox="1">
            <a:spLocks/>
          </p:cNvSpPr>
          <p:nvPr/>
        </p:nvSpPr>
        <p:spPr>
          <a:xfrm>
            <a:off x="285751" y="4933620"/>
            <a:ext cx="337568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699">
                <a:solidFill>
                  <a:srgbClr val="FFFFFF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sz="699" dirty="0">
              <a:solidFill>
                <a:srgbClr val="FFFFFF"/>
              </a:solidFill>
              <a:latin typeface="Arial Regular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57750"/>
            <a:ext cx="717614" cy="28575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3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©</a:t>
              </a:r>
              <a:r>
                <a:rPr lang="en-US" sz="250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 </a:t>
              </a: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</a:rPr>
                <a:t>2018 IBM Corporation               </a:t>
              </a:r>
            </a:p>
          </p:txBody>
        </p:sp>
        <p:sp>
          <p:nvSpPr>
            <p:cNvPr id="3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99" dirty="0">
                  <a:solidFill>
                    <a:srgbClr val="000000">
                      <a:alpha val="60000"/>
                    </a:srgbClr>
                  </a:solidFill>
                  <a:latin typeface="Arial Regular" charset="0"/>
                  <a:cs typeface="Arial Regular" charset="0"/>
                </a:rPr>
                <a:t> </a:t>
              </a:r>
              <a:fld id="{7C9968D1-C8E5-4FE3-AED4-7D4518C301B3}" type="datetime3">
                <a:rPr lang="en-US" sz="499">
                  <a:solidFill>
                    <a:srgbClr val="000000">
                      <a:alpha val="60000"/>
                    </a:srgbClr>
                  </a:solidFill>
                  <a:latin typeface="Arial Regular" charset="0"/>
                  <a:cs typeface="Arial Regular" charset="0"/>
                </a:rPr>
                <a:pPr defTabSz="6858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t>20 November 2019</a:t>
              </a:fld>
              <a:endParaRPr lang="en-US" sz="499" dirty="0">
                <a:solidFill>
                  <a:srgbClr val="000000">
                    <a:alpha val="60000"/>
                  </a:srgbClr>
                </a:solidFill>
                <a:latin typeface="Arial Regular" charset="0"/>
                <a:cs typeface="Arial Regular" charset="0"/>
              </a:endParaRPr>
            </a:p>
          </p:txBody>
        </p:sp>
      </p:grpSp>
      <p:sp>
        <p:nvSpPr>
          <p:cNvPr id="33" name="Slide Number Placeholder 2"/>
          <p:cNvSpPr txBox="1">
            <a:spLocks/>
          </p:cNvSpPr>
          <p:nvPr/>
        </p:nvSpPr>
        <p:spPr>
          <a:xfrm>
            <a:off x="284287" y="4933620"/>
            <a:ext cx="204924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3FD999D4-B456-9943-89B7-30D56181CE18}" type="slidenum">
              <a:rPr lang="en-US" sz="500">
                <a:solidFill>
                  <a:srgbClr val="000000"/>
                </a:solidFill>
                <a:latin typeface="Arial Regular" charset="0"/>
              </a:rPr>
              <a:pPr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sz="500" dirty="0">
              <a:solidFill>
                <a:srgbClr val="000000"/>
              </a:solidFill>
              <a:latin typeface="Arial Regular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2865D09-50B1-5447-AF2D-F42652018D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5EEF4647-822D-9A46-B00F-F3F8A25EF5A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C987A00-CEE7-4E42-81F1-11541152A5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71752"/>
            <a:ext cx="2285834" cy="25717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A44693-A5A6-4A4F-A2FC-0423A6CB56D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835" y="2571749"/>
            <a:ext cx="2286167" cy="25717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AF57BF-11F7-964C-8457-B543BF47CF4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8"/>
          <a:stretch/>
        </p:blipFill>
        <p:spPr>
          <a:xfrm>
            <a:off x="6854831" y="-28575"/>
            <a:ext cx="2286002" cy="260032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31ED20F-9028-0A43-9D11-7CB355B8846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sz="2000" b="1" spc="78" dirty="0">
                <a:solidFill>
                  <a:srgbClr val="FFFFFF"/>
                </a:solidFill>
                <a:sym typeface="Helvetica Neue Thin"/>
              </a:rPr>
              <a:t>Customer Care</a:t>
            </a:r>
          </a:p>
          <a:p>
            <a:endParaRPr lang="en-US" b="1" spc="78" dirty="0">
              <a:solidFill>
                <a:srgbClr val="FFFFFF"/>
              </a:solidFill>
              <a:sym typeface="Helvetica Neue Thin"/>
            </a:endParaRPr>
          </a:p>
          <a:p>
            <a:r>
              <a:rPr lang="en-US" sz="1125" dirty="0">
                <a:solidFill>
                  <a:srgbClr val="FFFFFF"/>
                </a:solidFill>
              </a:rPr>
              <a:t>Through the Watson Assistant, IBM can decrease call center operations cost, while improving the customer experience and developing new revenue streams.</a:t>
            </a:r>
            <a:endParaRPr lang="en-US" sz="1125" b="1" spc="78" dirty="0">
              <a:solidFill>
                <a:srgbClr val="FFFFFF"/>
              </a:solidFill>
              <a:sym typeface="Helvetica Neue Thin"/>
            </a:endParaRP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2322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0"/>
          <p:cNvSpPr>
            <a:spLocks/>
          </p:cNvSpPr>
          <p:nvPr/>
        </p:nvSpPr>
        <p:spPr bwMode="auto">
          <a:xfrm>
            <a:off x="1373983" y="2333627"/>
            <a:ext cx="2069306" cy="73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4" tIns="34282" rIns="68564" bIns="34282"/>
          <a:lstStyle>
            <a:lvl1pPr>
              <a:spcBef>
                <a:spcPct val="60000"/>
              </a:spcBef>
              <a:buChar char="•"/>
              <a:defRPr sz="32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40000"/>
              </a:spcBef>
              <a:buClr>
                <a:srgbClr val="1562AE"/>
              </a:buClr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1562AE"/>
              </a:buClr>
              <a:buFont typeface="Univers" pitchFamily="34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buClr>
                <a:srgbClr val="1562AE"/>
              </a:buClr>
              <a:buFont typeface="Wingdings" panose="05000000000000000000" pitchFamily="2" charset="2"/>
              <a:buChar char="Ø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defTabSz="51435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1050" dirty="0">
              <a:solidFill>
                <a:srgbClr val="5F5D5E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</p:txBody>
      </p:sp>
      <p:sp>
        <p:nvSpPr>
          <p:cNvPr id="13" name="Text Placeholder 50"/>
          <p:cNvSpPr>
            <a:spLocks/>
          </p:cNvSpPr>
          <p:nvPr/>
        </p:nvSpPr>
        <p:spPr bwMode="auto">
          <a:xfrm>
            <a:off x="1372791" y="3293271"/>
            <a:ext cx="2070497" cy="140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4" tIns="34282" rIns="68564" bIns="34282"/>
          <a:lstStyle>
            <a:lvl1pPr>
              <a:spcBef>
                <a:spcPct val="60000"/>
              </a:spcBef>
              <a:buChar char="•"/>
              <a:defRPr sz="32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40000"/>
              </a:spcBef>
              <a:buClr>
                <a:srgbClr val="1562AE"/>
              </a:buClr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1562AE"/>
              </a:buClr>
              <a:buFont typeface="Univers" pitchFamily="34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buClr>
                <a:srgbClr val="1562AE"/>
              </a:buClr>
              <a:buFont typeface="Wingdings" panose="05000000000000000000" pitchFamily="2" charset="2"/>
              <a:buChar char="Ø"/>
              <a:defRPr sz="16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562AE"/>
              </a:buClr>
              <a:buChar char="•"/>
              <a:defRPr sz="140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defTabSz="514350" eaLnBrk="0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sz="1050" dirty="0">
              <a:solidFill>
                <a:srgbClr val="5F5D5E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B32AF0-627E-D24C-A39D-0D321BBF69D9}"/>
              </a:ext>
            </a:extLst>
          </p:cNvPr>
          <p:cNvGrpSpPr>
            <a:grpSpLocks noChangeAspect="1"/>
          </p:cNvGrpSpPr>
          <p:nvPr/>
        </p:nvGrpSpPr>
        <p:grpSpPr>
          <a:xfrm>
            <a:off x="1" y="0"/>
            <a:ext cx="4582010" cy="5143500"/>
            <a:chOff x="0" y="0"/>
            <a:chExt cx="610934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ADE89C-11A7-9048-AE82-D172F22A9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0"/>
              <a:ext cx="6109347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45BFFC-9A12-484F-BA90-B8F15993C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534" y="3328591"/>
              <a:ext cx="3659563" cy="23112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70E387-9808-A84A-82C4-B29CADCE88B6}"/>
                </a:ext>
              </a:extLst>
            </p:cNvPr>
            <p:cNvSpPr/>
            <p:nvPr/>
          </p:nvSpPr>
          <p:spPr>
            <a:xfrm>
              <a:off x="860393" y="3410125"/>
              <a:ext cx="19529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fi-FI" sz="844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-10010" y="0"/>
            <a:ext cx="4582010" cy="5154294"/>
          </a:xfrm>
          <a:prstGeom prst="rect">
            <a:avLst/>
          </a:prstGeom>
          <a:gradFill>
            <a:gsLst>
              <a:gs pos="0">
                <a:srgbClr val="FF6C14">
                  <a:alpha val="25000"/>
                </a:srgbClr>
              </a:gs>
              <a:gs pos="53000">
                <a:srgbClr val="FF6C14">
                  <a:alpha val="0"/>
                </a:srgbClr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noAutofit/>
          </a:bodyPr>
          <a:lstStyle/>
          <a:p>
            <a:pPr defTabSz="305384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25" kern="0">
              <a:solidFill>
                <a:prstClr val="white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image2.png">
            <a:extLst>
              <a:ext uri="{FF2B5EF4-FFF2-40B4-BE49-F238E27FC236}">
                <a16:creationId xmlns:a16="http://schemas.microsoft.com/office/drawing/2014/main" id="{3D07A7E4-A4F0-1F4C-9680-30D184EA5E8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6" y="4815432"/>
            <a:ext cx="363838" cy="14598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6"/>
            <a:extLst>
              <a:ext uri="{FF2B5EF4-FFF2-40B4-BE49-F238E27FC236}">
                <a16:creationId xmlns:a16="http://schemas.microsoft.com/office/drawing/2014/main" id="{2060C9C3-25AE-6F4A-ABAE-E05456ECADAB}"/>
              </a:ext>
            </a:extLst>
          </p:cNvPr>
          <p:cNvSpPr/>
          <p:nvPr/>
        </p:nvSpPr>
        <p:spPr>
          <a:xfrm>
            <a:off x="275398" y="182082"/>
            <a:ext cx="1348446" cy="222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143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i-FI" sz="844" b="1" dirty="0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 </a:t>
            </a:r>
            <a:r>
              <a:rPr lang="fi-FI" sz="844" b="1" dirty="0" err="1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lang="fi-FI" sz="844" b="1" dirty="0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</a:t>
            </a:r>
            <a:r>
              <a:rPr lang="fi-FI" sz="844" b="1" dirty="0" err="1">
                <a:solidFill>
                  <a:prstClr val="white"/>
                </a:solidFill>
                <a:latin typeface="IBM Plex Sans" panose="020B050305020300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IBM.com</a:t>
            </a:r>
            <a:endParaRPr lang="fi-FI" sz="844" b="1" dirty="0">
              <a:solidFill>
                <a:prstClr val="white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 Placeholder 50"/>
          <p:cNvSpPr>
            <a:spLocks noGrp="1"/>
          </p:cNvSpPr>
          <p:nvPr>
            <p:ph type="body" sz="quarter" idx="4294967295"/>
          </p:nvPr>
        </p:nvSpPr>
        <p:spPr>
          <a:xfrm>
            <a:off x="3804560" y="1843396"/>
            <a:ext cx="2395182" cy="2972036"/>
          </a:xfrm>
          <a:prstGeom prst="rect">
            <a:avLst/>
          </a:prstGeom>
          <a:solidFill>
            <a:srgbClr val="FF6C14"/>
          </a:solidFill>
          <a:ln w="9525">
            <a:noFill/>
          </a:ln>
        </p:spPr>
        <p:txBody>
          <a:bodyPr vert="horz" wrap="square" lIns="162000" tIns="162000" rIns="162000" bIns="162000" rtlCol="0">
            <a:no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1200" b="1" dirty="0">
                <a:solidFill>
                  <a:schemeClr val="bg1"/>
                </a:solidFill>
                <a:latin typeface="IBM Plex Sans" panose="020B0503050203000203" pitchFamily="34" charset="77"/>
              </a:rPr>
              <a:t>Improved customer service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25" dirty="0" err="1">
                <a:solidFill>
                  <a:schemeClr val="bg1"/>
                </a:solidFill>
                <a:latin typeface="IBM Plex Sans" panose="020B0503050203000203" pitchFamily="34" charset="77"/>
              </a:rPr>
              <a:t>Opotti</a:t>
            </a:r>
            <a:r>
              <a:rPr lang="en-US" altLang="en-US" sz="1125" dirty="0">
                <a:solidFill>
                  <a:schemeClr val="bg1"/>
                </a:solidFill>
                <a:latin typeface="IBM Plex Sans" panose="020B0503050203000203" pitchFamily="34" charset="77"/>
              </a:rPr>
              <a:t> responds to user interactions in seconds and frees up customer agents’ time for more complex cases requiring emotional intelligence.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050" b="1" dirty="0">
              <a:solidFill>
                <a:schemeClr val="bg1"/>
              </a:solidFill>
              <a:latin typeface="IBM Plex Sans" panose="020B0503050203000203" pitchFamily="34" charset="77"/>
            </a:endParaRP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en-US" sz="1200" b="1" dirty="0">
                <a:solidFill>
                  <a:schemeClr val="bg1"/>
                </a:solidFill>
                <a:latin typeface="IBM Plex Sans" panose="020B0503050203000203" pitchFamily="34" charset="77"/>
              </a:rPr>
              <a:t>Increased operational efficiency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25" dirty="0" err="1">
                <a:solidFill>
                  <a:schemeClr val="bg1"/>
                </a:solidFill>
                <a:latin typeface="IBM Plex Sans" panose="020B0503050203000203" pitchFamily="34" charset="77"/>
              </a:rPr>
              <a:t>Opotti</a:t>
            </a:r>
            <a:r>
              <a:rPr lang="en-US" altLang="en-US" sz="1125" dirty="0">
                <a:solidFill>
                  <a:schemeClr val="bg1"/>
                </a:solidFill>
                <a:latin typeface="IBM Plex Sans" panose="020B0503050203000203" pitchFamily="34" charset="77"/>
              </a:rPr>
              <a:t> can help countless number of customers simultaneously, therefore minimizing queues and enabling OP to scale their chat channel without having to increase the size of their customer service team.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94347" y="1843396"/>
            <a:ext cx="2395182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>
              <a:lnSpc>
                <a:spcPct val="100000"/>
              </a:lnSpc>
            </a:pP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To meet the growing demand of strategically important chat channel, OP and IBM developed a virtual agent for banking to handle incoming customer inquiries.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enables customers to interact with natural language in Finnish, and get their issues resolved in no time.</a:t>
            </a:r>
          </a:p>
          <a:p>
            <a:pPr defTabSz="514350">
              <a:lnSpc>
                <a:spcPct val="100000"/>
              </a:lnSpc>
            </a:pPr>
            <a:endParaRPr lang="en-US" altLang="en-US" sz="1050" dirty="0">
              <a:solidFill>
                <a:srgbClr val="000000"/>
              </a:solidFill>
              <a:latin typeface="IBM Plex Sans" panose="020B0503050203000203" pitchFamily="34" charset="77"/>
              <a:ea typeface="ＭＳ Ｐゴシック" panose="020B0600070205080204" pitchFamily="34" charset="-128"/>
            </a:endParaRPr>
          </a:p>
          <a:p>
            <a:pPr defTabSz="514350">
              <a:lnSpc>
                <a:spcPct val="100000"/>
              </a:lnSpc>
            </a:pP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has learned up to 1,000 answers in multiple areas e.g. accounts, payments, loans, investments, and online services. The basis for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Opotti’s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Agile development was a customer oriented approach which emphasized seamless cooperation between </a:t>
            </a:r>
            <a:r>
              <a:rPr lang="en-US" altLang="en-US" sz="1050" dirty="0" err="1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Opotti</a:t>
            </a:r>
            <a:r>
              <a:rPr lang="en-US" altLang="en-US" sz="1050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anose="020B0600070205080204" pitchFamily="34" charset="-128"/>
              </a:rPr>
              <a:t> and his human colleagues.</a:t>
            </a:r>
            <a:endParaRPr lang="en-US" sz="1050" dirty="0">
              <a:solidFill>
                <a:srgbClr val="000000">
                  <a:lumMod val="65000"/>
                  <a:lumOff val="35000"/>
                </a:srgbClr>
              </a:solidFill>
              <a:latin typeface="IBM Plex Sans" panose="020B0503050203000203" pitchFamily="34" charset="77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69842" y="476035"/>
            <a:ext cx="359611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>
              <a:lnSpc>
                <a:spcPct val="100000"/>
              </a:lnSpc>
            </a:pPr>
            <a:r>
              <a:rPr lang="en-US" sz="3000" b="1" dirty="0" err="1">
                <a:solidFill>
                  <a:srgbClr val="FF6C14"/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Opotti</a:t>
            </a:r>
            <a:r>
              <a:rPr lang="en-US" sz="3000" b="1" dirty="0">
                <a:solidFill>
                  <a:srgbClr val="FF6C14"/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 Chatbot</a:t>
            </a:r>
          </a:p>
          <a:p>
            <a:pPr defTabSz="514350">
              <a:lnSpc>
                <a:spcPct val="100000"/>
              </a:lnSpc>
              <a:spcAft>
                <a:spcPts val="450"/>
              </a:spcAft>
            </a:pP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OP Financial Group is enhancing customer experience at scale </a:t>
            </a:r>
            <a:b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</a:b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 panose="020B0503050203000203" pitchFamily="34" charset="77"/>
                <a:cs typeface="Arial" panose="020B0604020202020204" pitchFamily="34" charset="0"/>
              </a:rPr>
              <a:t>with an AI-powered chatbot.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13924C-3D55-3341-88B9-6349AAD014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5573" y="4750148"/>
            <a:ext cx="276554" cy="2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82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5"/>
            <a:ext cx="8529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36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1: Cognitive Chatbot Basics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1620" y="1219009"/>
            <a:ext cx="7489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Create a </a:t>
            </a:r>
            <a:r>
              <a:rPr lang="en-US" sz="2400" b="1" dirty="0">
                <a:latin typeface="IBM Plex Sans" panose="020B0503050203000203" pitchFamily="34" charset="77"/>
              </a:rPr>
              <a:t>basic chatbot </a:t>
            </a:r>
            <a:r>
              <a:rPr lang="en-US" sz="2400" dirty="0">
                <a:latin typeface="IBM Plex Sans" panose="020B0503050203000203" pitchFamily="34" charset="77"/>
              </a:rPr>
              <a:t>to help guide you when buying a new mobile phone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latin typeface="IBM Plex Sans" panose="020B0503050203000203" pitchFamily="34" charset="77"/>
              </a:rPr>
              <a:t>Watson Assistant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151E7-921B-3949-904D-2AF3A767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93" y="2451810"/>
            <a:ext cx="3547195" cy="24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28027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BM2019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2019" id="{476D38CF-8E5F-5E45-858E-266FEF04040F}" vid="{0A710E40-75D6-E541-B65E-9E8EE7A538F7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1_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23324</TotalTime>
  <Words>1292</Words>
  <Application>Microsoft Macintosh PowerPoint</Application>
  <PresentationFormat>On-screen Show (16:9)</PresentationFormat>
  <Paragraphs>221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</vt:lpstr>
      <vt:lpstr>Arial Regular</vt:lpstr>
      <vt:lpstr>Calibri</vt:lpstr>
      <vt:lpstr>Helvetica</vt:lpstr>
      <vt:lpstr>Helvetica Neue</vt:lpstr>
      <vt:lpstr>Helvetica Neue Light</vt:lpstr>
      <vt:lpstr>Helvetica Neue Medium</vt:lpstr>
      <vt:lpstr>HelvNeue Light for IBM</vt:lpstr>
      <vt:lpstr>IBM Plex Sans</vt:lpstr>
      <vt:lpstr>Times</vt:lpstr>
      <vt:lpstr>Wingdings</vt:lpstr>
      <vt:lpstr>10 September 2009</vt:lpstr>
      <vt:lpstr>IBM2019</vt:lpstr>
      <vt:lpstr>Black</vt:lpstr>
      <vt:lpstr>1_10 September 2009</vt:lpstr>
      <vt:lpstr>PowerPoint Presentation</vt:lpstr>
      <vt:lpstr>IBM Cloud</vt:lpstr>
      <vt:lpstr>Watson Assistant</vt:lpstr>
      <vt:lpstr>PowerPoint Presentation</vt:lpstr>
      <vt:lpstr>Focus on repeated intents to handle the bulk of questions</vt:lpstr>
      <vt:lpstr>PowerPoint Presentation</vt:lpstr>
      <vt:lpstr>Key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Jenni.Hautojarvi1</cp:lastModifiedBy>
  <cp:revision>600</cp:revision>
  <cp:lastPrinted>2017-05-16T10:58:10Z</cp:lastPrinted>
  <dcterms:created xsi:type="dcterms:W3CDTF">2014-12-08T21:55:31Z</dcterms:created>
  <dcterms:modified xsi:type="dcterms:W3CDTF">2019-11-20T12:47:51Z</dcterms:modified>
</cp:coreProperties>
</file>